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84" r:id="rId2"/>
    <p:sldId id="412" r:id="rId3"/>
    <p:sldId id="408" r:id="rId4"/>
    <p:sldId id="409" r:id="rId5"/>
    <p:sldId id="410" r:id="rId6"/>
    <p:sldId id="411" r:id="rId7"/>
    <p:sldId id="269" r:id="rId8"/>
  </p:sldIdLst>
  <p:sldSz cx="10691813" cy="7559675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1949" userDrawn="1">
          <p15:clr>
            <a:srgbClr val="A4A3A4"/>
          </p15:clr>
        </p15:guide>
        <p15:guide id="5" orient="horz" pos="3991" userDrawn="1">
          <p15:clr>
            <a:srgbClr val="A4A3A4"/>
          </p15:clr>
        </p15:guide>
        <p15:guide id="7" pos="6656" userDrawn="1">
          <p15:clr>
            <a:srgbClr val="A4A3A4"/>
          </p15:clr>
        </p15:guide>
        <p15:guide id="8" pos="6735" userDrawn="1">
          <p15:clr>
            <a:srgbClr val="A4A3A4"/>
          </p15:clr>
        </p15:guide>
        <p15:guide id="11" orient="horz" pos="2290" userDrawn="1">
          <p15:clr>
            <a:srgbClr val="A4A3A4"/>
          </p15:clr>
        </p15:guide>
        <p15:guide id="12" orient="horz" pos="725" userDrawn="1">
          <p15:clr>
            <a:srgbClr val="A4A3A4"/>
          </p15:clr>
        </p15:guide>
        <p15:guide id="14" pos="56" userDrawn="1">
          <p15:clr>
            <a:srgbClr val="A4A3A4"/>
          </p15:clr>
        </p15:guide>
        <p15:guide id="15" orient="horz" pos="3149" userDrawn="1">
          <p15:clr>
            <a:srgbClr val="A4A3A4"/>
          </p15:clr>
        </p15:guide>
        <p15:guide id="17" pos="215" userDrawn="1">
          <p15:clr>
            <a:srgbClr val="A4A3A4"/>
          </p15:clr>
        </p15:guide>
        <p15:guide id="18" pos="1757" userDrawn="1">
          <p15:clr>
            <a:srgbClr val="A4A3A4"/>
          </p15:clr>
        </p15:guide>
        <p15:guide id="19" pos="54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.-W. Jang" initials="재" lastIdx="8" clrIdx="0">
    <p:extLst>
      <p:ext uri="{19B8F6BF-5375-455C-9EA6-DF929625EA0E}">
        <p15:presenceInfo xmlns:p15="http://schemas.microsoft.com/office/powerpoint/2012/main" userId="J.-W. J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855"/>
    <a:srgbClr val="85E3DC"/>
    <a:srgbClr val="86C6E2"/>
    <a:srgbClr val="4BC2DB"/>
    <a:srgbClr val="F0F0F0"/>
    <a:srgbClr val="2B7199"/>
    <a:srgbClr val="F2F2F2"/>
    <a:srgbClr val="FFFFFF"/>
    <a:srgbClr val="A1D3E9"/>
    <a:srgbClr val="BBD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26" autoAdjust="0"/>
    <p:restoredTop sz="96115" autoAdjust="0"/>
  </p:normalViewPr>
  <p:slideViewPr>
    <p:cSldViewPr snapToGrid="0">
      <p:cViewPr varScale="1">
        <p:scale>
          <a:sx n="89" d="100"/>
          <a:sy n="89" d="100"/>
        </p:scale>
        <p:origin x="840" y="102"/>
      </p:cViewPr>
      <p:guideLst>
        <p:guide orient="horz" pos="1949"/>
        <p:guide orient="horz" pos="3991"/>
        <p:guide pos="6656"/>
        <p:guide pos="6735"/>
        <p:guide orient="horz" pos="2290"/>
        <p:guide orient="horz" pos="725"/>
        <p:guide pos="56"/>
        <p:guide orient="horz" pos="3149"/>
        <p:guide pos="215"/>
        <p:guide pos="1757"/>
        <p:guide pos="54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25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6487FEE-31F4-59C3-A493-A4C125E141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406" cy="497413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EC829E6-EC4C-2CBD-3DB3-981002EBDD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750" y="0"/>
            <a:ext cx="2945405" cy="497413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r">
              <a:defRPr sz="1200"/>
            </a:lvl1pPr>
          </a:lstStyle>
          <a:p>
            <a:fld id="{91657170-3032-496B-95B5-E6DCC0C19314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BEB0842-F374-F0B7-40AB-A155E6DCC1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30813"/>
            <a:ext cx="2945406" cy="497413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87B9BC3-5210-DEA4-F404-777C02341D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750" y="9430813"/>
            <a:ext cx="2945405" cy="497413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r">
              <a:defRPr sz="1200"/>
            </a:lvl1pPr>
          </a:lstStyle>
          <a:p>
            <a:fld id="{7DD846F5-ED56-4A42-BA72-0848AB4F8B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50466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5568" tIns="47784" rIns="95568" bIns="4778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5568" tIns="47784" rIns="95568" bIns="47784" rtlCol="0"/>
          <a:lstStyle>
            <a:lvl1pPr algn="r">
              <a:defRPr sz="1300"/>
            </a:lvl1pPr>
          </a:lstStyle>
          <a:p>
            <a:fld id="{86FF59EE-354C-4B33-BE52-A41B05141E1A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8" tIns="47784" rIns="95568" bIns="4778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5568" tIns="47784" rIns="95568" bIns="47784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5568" tIns="47784" rIns="95568" bIns="4778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5568" tIns="47784" rIns="95568" bIns="47784" rtlCol="0" anchor="b"/>
          <a:lstStyle>
            <a:lvl1pPr algn="r">
              <a:defRPr sz="1300"/>
            </a:lvl1pPr>
          </a:lstStyle>
          <a:p>
            <a:fld id="{A2F3C8E1-5F99-4471-BD22-3907CC882A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722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6202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6B69C099-5661-D880-72FB-36A92C231E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6" b="3006"/>
          <a:stretch/>
        </p:blipFill>
        <p:spPr>
          <a:xfrm>
            <a:off x="0" y="-1"/>
            <a:ext cx="10691813" cy="7559675"/>
          </a:xfrm>
          <a:prstGeom prst="rect">
            <a:avLst/>
          </a:prstGeom>
        </p:spPr>
      </p:pic>
      <p:pic>
        <p:nvPicPr>
          <p:cNvPr id="8" name="그래픽 7">
            <a:extLst>
              <a:ext uri="{FF2B5EF4-FFF2-40B4-BE49-F238E27FC236}">
                <a16:creationId xmlns:a16="http://schemas.microsoft.com/office/drawing/2014/main" id="{90BDFBA2-0658-681C-A604-1CF64F3834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27869" y="453847"/>
            <a:ext cx="1790967" cy="557355"/>
          </a:xfrm>
          <a:prstGeom prst="rect">
            <a:avLst/>
          </a:prstGeom>
        </p:spPr>
      </p:pic>
      <p:sp>
        <p:nvSpPr>
          <p:cNvPr id="10" name="말풍선: 타원형 9">
            <a:extLst>
              <a:ext uri="{FF2B5EF4-FFF2-40B4-BE49-F238E27FC236}">
                <a16:creationId xmlns:a16="http://schemas.microsoft.com/office/drawing/2014/main" id="{B18D0ECD-F98F-29A9-DF63-64232C9C9E79}"/>
              </a:ext>
            </a:extLst>
          </p:cNvPr>
          <p:cNvSpPr>
            <a:spLocks/>
          </p:cNvSpPr>
          <p:nvPr/>
        </p:nvSpPr>
        <p:spPr>
          <a:xfrm>
            <a:off x="5731643" y="2078089"/>
            <a:ext cx="820352" cy="744723"/>
          </a:xfrm>
          <a:prstGeom prst="wedgeEllipseCallout">
            <a:avLst>
              <a:gd name="adj1" fmla="val 1862"/>
              <a:gd name="adj2" fmla="val 677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735227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567920CA-92EF-6D23-CF01-E465A4406D1E}"/>
              </a:ext>
            </a:extLst>
          </p:cNvPr>
          <p:cNvSpPr>
            <a:spLocks/>
          </p:cNvSpPr>
          <p:nvPr userDrawn="1"/>
        </p:nvSpPr>
        <p:spPr>
          <a:xfrm>
            <a:off x="-1" y="1"/>
            <a:ext cx="10691813" cy="161295"/>
          </a:xfrm>
          <a:prstGeom prst="rect">
            <a:avLst/>
          </a:prstGeom>
          <a:solidFill>
            <a:srgbClr val="0F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F66C599-2D13-77EA-74A3-59C6CD92B719}"/>
              </a:ext>
            </a:extLst>
          </p:cNvPr>
          <p:cNvSpPr>
            <a:spLocks/>
          </p:cNvSpPr>
          <p:nvPr userDrawn="1"/>
        </p:nvSpPr>
        <p:spPr>
          <a:xfrm>
            <a:off x="-1" y="7442200"/>
            <a:ext cx="10691813" cy="117475"/>
          </a:xfrm>
          <a:prstGeom prst="rect">
            <a:avLst/>
          </a:prstGeom>
          <a:solidFill>
            <a:srgbClr val="0F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사각형: 위쪽 모서리의 한쪽은 둥글고 다른 한쪽은 잘림 12">
            <a:extLst>
              <a:ext uri="{FF2B5EF4-FFF2-40B4-BE49-F238E27FC236}">
                <a16:creationId xmlns:a16="http://schemas.microsoft.com/office/drawing/2014/main" id="{403B8458-CC79-8C0E-4371-6C266D0484DA}"/>
              </a:ext>
            </a:extLst>
          </p:cNvPr>
          <p:cNvSpPr>
            <a:spLocks/>
          </p:cNvSpPr>
          <p:nvPr userDrawn="1"/>
        </p:nvSpPr>
        <p:spPr>
          <a:xfrm>
            <a:off x="9486900" y="7111480"/>
            <a:ext cx="1059044" cy="448195"/>
          </a:xfrm>
          <a:prstGeom prst="snipRoundRect">
            <a:avLst>
              <a:gd name="adj1" fmla="val 16667"/>
              <a:gd name="adj2" fmla="val 50000"/>
            </a:avLst>
          </a:prstGeom>
          <a:solidFill>
            <a:srgbClr val="9AE8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순서도: 다른 페이지 연결선 13">
            <a:extLst>
              <a:ext uri="{FF2B5EF4-FFF2-40B4-BE49-F238E27FC236}">
                <a16:creationId xmlns:a16="http://schemas.microsoft.com/office/drawing/2014/main" id="{87170181-8CD4-9029-FC3C-E55CBC65AED3}"/>
              </a:ext>
            </a:extLst>
          </p:cNvPr>
          <p:cNvSpPr/>
          <p:nvPr userDrawn="1"/>
        </p:nvSpPr>
        <p:spPr>
          <a:xfrm>
            <a:off x="9023149" y="-6351"/>
            <a:ext cx="1493657" cy="1249375"/>
          </a:xfrm>
          <a:prstGeom prst="flowChartOffpageConnector">
            <a:avLst/>
          </a:prstGeom>
          <a:gradFill>
            <a:gsLst>
              <a:gs pos="57000">
                <a:srgbClr val="75B1C3"/>
              </a:gs>
              <a:gs pos="0">
                <a:srgbClr val="2B7199"/>
              </a:gs>
              <a:gs pos="13000">
                <a:srgbClr val="86C6E2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9" name="그래픽 18">
            <a:extLst>
              <a:ext uri="{FF2B5EF4-FFF2-40B4-BE49-F238E27FC236}">
                <a16:creationId xmlns:a16="http://schemas.microsoft.com/office/drawing/2014/main" id="{B2BDC876-C9A7-B183-A3DE-332F5073E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8436" y="422795"/>
            <a:ext cx="1203081" cy="37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39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E361C1-688B-48A4-8735-F9A0122D4428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493473-0D4E-42C5-A287-9D556D0F3A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2300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2" r:id="rId3"/>
  </p:sldLayoutIdLst>
  <p:txStyles>
    <p:titleStyle>
      <a:lvl1pPr algn="l" defTabSz="1007943" rtl="0" eaLnBrk="1" latinLnBrk="1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47C8C0B-E1DA-FD72-0B74-12157A1FD8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6" r="10376"/>
          <a:stretch/>
        </p:blipFill>
        <p:spPr>
          <a:xfrm>
            <a:off x="0" y="0"/>
            <a:ext cx="10691813" cy="755967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7AFB35D-F3E0-6CEE-6E6F-CCBC01AAACB3}"/>
              </a:ext>
            </a:extLst>
          </p:cNvPr>
          <p:cNvSpPr txBox="1"/>
          <p:nvPr/>
        </p:nvSpPr>
        <p:spPr>
          <a:xfrm>
            <a:off x="5131386" y="1980678"/>
            <a:ext cx="5392452" cy="938719"/>
          </a:xfrm>
          <a:prstGeom prst="rect">
            <a:avLst/>
          </a:prstGeom>
          <a:noFill/>
          <a:effectLst>
            <a:outerShdw blurRad="38100" sx="102000" sy="102000" algn="ctr" rotWithShape="0">
              <a:prstClr val="black">
                <a:alpha val="6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altLang="ko-KR" sz="55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2024</a:t>
            </a:r>
            <a:r>
              <a:rPr lang="ko-KR" altLang="en-US" sz="55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년</a:t>
            </a:r>
          </a:p>
        </p:txBody>
      </p:sp>
      <p:pic>
        <p:nvPicPr>
          <p:cNvPr id="44" name="그래픽 43">
            <a:extLst>
              <a:ext uri="{FF2B5EF4-FFF2-40B4-BE49-F238E27FC236}">
                <a16:creationId xmlns:a16="http://schemas.microsoft.com/office/drawing/2014/main" id="{D57FCC43-7C88-796E-815D-50FC7E1BB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3995" y="368216"/>
            <a:ext cx="1791468" cy="5575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E04C9A-CE04-43EB-47CB-F6001E3C9FDF}"/>
              </a:ext>
            </a:extLst>
          </p:cNvPr>
          <p:cNvSpPr txBox="1"/>
          <p:nvPr/>
        </p:nvSpPr>
        <p:spPr>
          <a:xfrm>
            <a:off x="573070" y="5683585"/>
            <a:ext cx="9812639" cy="461665"/>
          </a:xfrm>
          <a:prstGeom prst="rect">
            <a:avLst/>
          </a:prstGeom>
          <a:noFill/>
          <a:effectLst>
            <a:outerShdw blurRad="38100" sx="102000" sy="102000" algn="ctr" rotWithShape="0">
              <a:prstClr val="black">
                <a:alpha val="6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err="1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에너지신소재공학과</a:t>
            </a:r>
            <a:r>
              <a:rPr lang="en-US" altLang="ko-KR" sz="24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화공생물공학과</a:t>
            </a:r>
            <a:r>
              <a:rPr lang="en-US" altLang="ko-KR" sz="24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기계로봇에너지공학과</a:t>
            </a:r>
            <a:r>
              <a:rPr lang="en-US" altLang="ko-KR" sz="24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물리학과</a:t>
            </a:r>
            <a:r>
              <a:rPr lang="en-US" altLang="ko-KR" sz="24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24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화학과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5D2AC6-7C96-291F-CDBC-416E9BDFE4D3}"/>
              </a:ext>
            </a:extLst>
          </p:cNvPr>
          <p:cNvSpPr txBox="1"/>
          <p:nvPr/>
        </p:nvSpPr>
        <p:spPr>
          <a:xfrm>
            <a:off x="3098202" y="6609312"/>
            <a:ext cx="7287507" cy="461665"/>
          </a:xfrm>
          <a:prstGeom prst="rect">
            <a:avLst/>
          </a:prstGeom>
          <a:noFill/>
          <a:effectLst>
            <a:outerShdw blurRad="38100" sx="102000" sy="102000" algn="ctr" rotWithShape="0">
              <a:prstClr val="black">
                <a:alpha val="6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>
                <a:solidFill>
                  <a:srgbClr val="85E3DC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사업단장 </a:t>
            </a:r>
            <a:r>
              <a:rPr lang="en-US" altLang="ko-KR" sz="2400" dirty="0">
                <a:solidFill>
                  <a:srgbClr val="85E3DC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2400" dirty="0" err="1">
                <a:solidFill>
                  <a:srgbClr val="85E3DC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에너지신소재공학과</a:t>
            </a:r>
            <a:r>
              <a:rPr lang="ko-KR" altLang="en-US" sz="2400" dirty="0">
                <a:solidFill>
                  <a:srgbClr val="85E3DC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ko-KR" altLang="en-US" sz="2400" dirty="0" err="1">
                <a:solidFill>
                  <a:srgbClr val="85E3DC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남경완</a:t>
            </a:r>
            <a:r>
              <a:rPr lang="ko-KR" altLang="en-US" sz="2400" dirty="0">
                <a:solidFill>
                  <a:srgbClr val="85E3DC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교수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39BB67A-8CF6-D94B-8288-799A880E7E6C}"/>
              </a:ext>
            </a:extLst>
          </p:cNvPr>
          <p:cNvGrpSpPr/>
          <p:nvPr/>
        </p:nvGrpSpPr>
        <p:grpSpPr>
          <a:xfrm>
            <a:off x="2909136" y="2822452"/>
            <a:ext cx="7597837" cy="1757319"/>
            <a:chOff x="3010736" y="2822452"/>
            <a:chExt cx="7597837" cy="17573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EEA30A2-0677-4CD4-9DA7-5FB650FACE6C}"/>
                </a:ext>
              </a:extLst>
            </p:cNvPr>
            <p:cNvSpPr txBox="1"/>
            <p:nvPr/>
          </p:nvSpPr>
          <p:spPr>
            <a:xfrm>
              <a:off x="3601646" y="2822452"/>
              <a:ext cx="7005528" cy="1754326"/>
            </a:xfrm>
            <a:prstGeom prst="rect">
              <a:avLst/>
            </a:prstGeom>
            <a:noFill/>
            <a:effectLst>
              <a:outerShdw blurRad="38100" sx="102000" sy="102000" algn="ctr" rotWithShape="0">
                <a:prstClr val="black">
                  <a:alpha val="65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5400" b="1" dirty="0">
                  <a:ln w="38100">
                    <a:solidFill>
                      <a:srgbClr val="0F2855"/>
                    </a:solidFill>
                  </a:ln>
                  <a:solidFill>
                    <a:srgbClr val="0F2855"/>
                  </a:solidFill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동국대학교</a:t>
              </a:r>
              <a:endParaRPr lang="en-US" altLang="ko-KR" sz="5400" b="1" dirty="0">
                <a:ln w="38100">
                  <a:solidFill>
                    <a:srgbClr val="0F2855"/>
                  </a:solidFill>
                </a:ln>
                <a:solidFill>
                  <a:srgbClr val="0F2855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algn="r"/>
              <a:r>
                <a:rPr lang="ko-KR" altLang="en-US" sz="5400" b="1" dirty="0">
                  <a:ln w="38100">
                    <a:solidFill>
                      <a:srgbClr val="0F2855"/>
                    </a:solidFill>
                  </a:ln>
                  <a:solidFill>
                    <a:srgbClr val="0F2855"/>
                  </a:solidFill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부트캠프사업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BBECB2D-17B6-7CBA-5B3F-3F79D2ED71B8}"/>
                </a:ext>
              </a:extLst>
            </p:cNvPr>
            <p:cNvSpPr txBox="1"/>
            <p:nvPr/>
          </p:nvSpPr>
          <p:spPr>
            <a:xfrm>
              <a:off x="3010736" y="2825445"/>
              <a:ext cx="7597837" cy="1754326"/>
            </a:xfrm>
            <a:prstGeom prst="rect">
              <a:avLst/>
            </a:prstGeom>
            <a:noFill/>
            <a:effectLst>
              <a:outerShdw blurRad="38100" sx="102000" sy="102000" algn="ctr" rotWithShape="0">
                <a:prstClr val="black">
                  <a:alpha val="65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5400" dirty="0">
                  <a:solidFill>
                    <a:srgbClr val="9AE8E3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동국대학교</a:t>
              </a:r>
              <a:endParaRPr lang="en-US" altLang="ko-KR" sz="5400" dirty="0">
                <a:solidFill>
                  <a:srgbClr val="9AE8E3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algn="r"/>
              <a:r>
                <a:rPr lang="ko-KR" altLang="en-US" sz="5400" dirty="0">
                  <a:solidFill>
                    <a:srgbClr val="9AE8E3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부트캠프사업</a:t>
              </a:r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5" r="25306" b="11819"/>
          <a:stretch/>
        </p:blipFill>
        <p:spPr>
          <a:xfrm>
            <a:off x="0" y="6372897"/>
            <a:ext cx="2886100" cy="109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84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>
            <a:extLst>
              <a:ext uri="{FF2B5EF4-FFF2-40B4-BE49-F238E27FC236}">
                <a16:creationId xmlns:a16="http://schemas.microsoft.com/office/drawing/2014/main" id="{0D12F486-3D29-0BBA-9F1D-BE0674892086}"/>
              </a:ext>
            </a:extLst>
          </p:cNvPr>
          <p:cNvGrpSpPr/>
          <p:nvPr/>
        </p:nvGrpSpPr>
        <p:grpSpPr>
          <a:xfrm>
            <a:off x="552448" y="255545"/>
            <a:ext cx="8099934" cy="455518"/>
            <a:chOff x="309664" y="1254592"/>
            <a:chExt cx="10086992" cy="455518"/>
          </a:xfrm>
        </p:grpSpPr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EE0D3E77-5C00-4A5F-3BD4-EFAF39809C66}"/>
                </a:ext>
              </a:extLst>
            </p:cNvPr>
            <p:cNvGrpSpPr/>
            <p:nvPr/>
          </p:nvGrpSpPr>
          <p:grpSpPr>
            <a:xfrm>
              <a:off x="309664" y="1254592"/>
              <a:ext cx="10086992" cy="374019"/>
              <a:chOff x="309664" y="1254201"/>
              <a:chExt cx="10086992" cy="374019"/>
            </a:xfrm>
          </p:grpSpPr>
          <p:sp>
            <p:nvSpPr>
              <p:cNvPr id="52" name="직사각형 51">
                <a:extLst>
                  <a:ext uri="{FF2B5EF4-FFF2-40B4-BE49-F238E27FC236}">
                    <a16:creationId xmlns:a16="http://schemas.microsoft.com/office/drawing/2014/main" id="{8598B498-135A-6E45-5017-C0C70F90C7EC}"/>
                  </a:ext>
                </a:extLst>
              </p:cNvPr>
              <p:cNvSpPr/>
              <p:nvPr/>
            </p:nvSpPr>
            <p:spPr>
              <a:xfrm>
                <a:off x="309664" y="1258888"/>
                <a:ext cx="10072482" cy="369332"/>
              </a:xfrm>
              <a:prstGeom prst="rect">
                <a:avLst/>
              </a:prstGeom>
              <a:pattFill prst="ltDnDiag">
                <a:fgClr>
                  <a:schemeClr val="tx2">
                    <a:lumMod val="10000"/>
                    <a:lumOff val="9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사각형: 잘린 한쪽 모서리 52">
                <a:extLst>
                  <a:ext uri="{FF2B5EF4-FFF2-40B4-BE49-F238E27FC236}">
                    <a16:creationId xmlns:a16="http://schemas.microsoft.com/office/drawing/2014/main" id="{EF89F056-067C-C632-C48F-6C846DB70876}"/>
                  </a:ext>
                </a:extLst>
              </p:cNvPr>
              <p:cNvSpPr/>
              <p:nvPr/>
            </p:nvSpPr>
            <p:spPr>
              <a:xfrm rot="5400000">
                <a:off x="10180218" y="1411782"/>
                <a:ext cx="374019" cy="58857"/>
              </a:xfrm>
              <a:prstGeom prst="snip1Rect">
                <a:avLst/>
              </a:prstGeom>
              <a:solidFill>
                <a:srgbClr val="2B71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8" name="사각형: 잘린 한쪽 모서리 47">
              <a:extLst>
                <a:ext uri="{FF2B5EF4-FFF2-40B4-BE49-F238E27FC236}">
                  <a16:creationId xmlns:a16="http://schemas.microsoft.com/office/drawing/2014/main" id="{7092EAC8-D8AD-9826-C7B1-C983AB552A86}"/>
                </a:ext>
              </a:extLst>
            </p:cNvPr>
            <p:cNvSpPr/>
            <p:nvPr/>
          </p:nvSpPr>
          <p:spPr>
            <a:xfrm rot="5400000">
              <a:off x="152083" y="1416469"/>
              <a:ext cx="374019" cy="58857"/>
            </a:xfrm>
            <a:prstGeom prst="snip1Rect">
              <a:avLst/>
            </a:prstGeom>
            <a:solidFill>
              <a:srgbClr val="2B7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사각형: 잘린 한쪽 모서리 49">
              <a:extLst>
                <a:ext uri="{FF2B5EF4-FFF2-40B4-BE49-F238E27FC236}">
                  <a16:creationId xmlns:a16="http://schemas.microsoft.com/office/drawing/2014/main" id="{1D5FFF81-618D-B813-B88B-23A03F7ACABD}"/>
                </a:ext>
              </a:extLst>
            </p:cNvPr>
            <p:cNvSpPr/>
            <p:nvPr/>
          </p:nvSpPr>
          <p:spPr>
            <a:xfrm rot="10800000">
              <a:off x="348403" y="1258888"/>
              <a:ext cx="180000" cy="58857"/>
            </a:xfrm>
            <a:prstGeom prst="snip1Rect">
              <a:avLst/>
            </a:prstGeom>
            <a:solidFill>
              <a:srgbClr val="2B7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A90EC2-95CB-36F0-6A0B-635C0CEA3D4A}"/>
                </a:ext>
              </a:extLst>
            </p:cNvPr>
            <p:cNvSpPr txBox="1"/>
            <p:nvPr/>
          </p:nvSpPr>
          <p:spPr>
            <a:xfrm>
              <a:off x="602285" y="1340778"/>
              <a:ext cx="9662146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향후 일정</a:t>
              </a:r>
              <a:endParaRPr lang="en-US" altLang="ko-KR" sz="2400" dirty="0">
                <a:ln w="19050" cmpd="sng">
                  <a:noFill/>
                </a:ln>
                <a:solidFill>
                  <a:srgbClr val="2B7199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AE8ECB3E-C2C4-5B7C-789C-BB071FE972FB}"/>
              </a:ext>
            </a:extLst>
          </p:cNvPr>
          <p:cNvSpPr txBox="1"/>
          <p:nvPr/>
        </p:nvSpPr>
        <p:spPr>
          <a:xfrm>
            <a:off x="1044932" y="1478732"/>
            <a:ext cx="8129819" cy="249299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이차전지 부트캠프 사업 설명회 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9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월 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일 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화요일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 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오후 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시 </a:t>
            </a:r>
            <a:r>
              <a:rPr lang="ko-KR" altLang="en-US" dirty="0" err="1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신공학관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4142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호</a:t>
            </a:r>
            <a:endParaRPr lang="en-US" altLang="ko-KR" dirty="0">
              <a:solidFill>
                <a:srgbClr val="C00000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dirty="0">
              <a:solidFill>
                <a:srgbClr val="C00000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2024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년도 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학기 관련 강좌 개설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dirty="0" err="1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생활속의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이차전지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(2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학점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온라인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), </a:t>
            </a:r>
            <a:b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</a:b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이차전지 산업동향 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(2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학점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온라인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), 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이차전지 산학연 세미나 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(2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학점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오프라인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dirty="0">
              <a:solidFill>
                <a:srgbClr val="C00000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이차전지 부트캠프 사업 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차 학생모집 및 선발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9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월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일 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~ 9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월 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9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일</a:t>
            </a:r>
            <a:endParaRPr lang="en-US" altLang="ko-KR" dirty="0">
              <a:solidFill>
                <a:srgbClr val="C00000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dirty="0">
              <a:solidFill>
                <a:srgbClr val="C00000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이차전지 부트캠프 사업 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차 학생모집 및 선발</a:t>
            </a:r>
            <a:r>
              <a:rPr lang="en-US" altLang="ko-KR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11</a:t>
            </a:r>
            <a:r>
              <a:rPr lang="ko-KR" altLang="en-US" dirty="0">
                <a:solidFill>
                  <a:srgbClr val="C00000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월 경 예정</a:t>
            </a:r>
            <a:endParaRPr lang="en-US" altLang="ko-KR" dirty="0">
              <a:solidFill>
                <a:srgbClr val="C00000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ko-KR" altLang="en-US" dirty="0">
              <a:solidFill>
                <a:srgbClr val="C00000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8427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>
            <a:extLst>
              <a:ext uri="{FF2B5EF4-FFF2-40B4-BE49-F238E27FC236}">
                <a16:creationId xmlns:a16="http://schemas.microsoft.com/office/drawing/2014/main" id="{0D12F486-3D29-0BBA-9F1D-BE0674892086}"/>
              </a:ext>
            </a:extLst>
          </p:cNvPr>
          <p:cNvGrpSpPr/>
          <p:nvPr/>
        </p:nvGrpSpPr>
        <p:grpSpPr>
          <a:xfrm>
            <a:off x="552448" y="255545"/>
            <a:ext cx="8099934" cy="455518"/>
            <a:chOff x="309664" y="1254592"/>
            <a:chExt cx="10086992" cy="455518"/>
          </a:xfrm>
        </p:grpSpPr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EE0D3E77-5C00-4A5F-3BD4-EFAF39809C66}"/>
                </a:ext>
              </a:extLst>
            </p:cNvPr>
            <p:cNvGrpSpPr/>
            <p:nvPr/>
          </p:nvGrpSpPr>
          <p:grpSpPr>
            <a:xfrm>
              <a:off x="309664" y="1254592"/>
              <a:ext cx="10086992" cy="374019"/>
              <a:chOff x="309664" y="1254201"/>
              <a:chExt cx="10086992" cy="374019"/>
            </a:xfrm>
          </p:grpSpPr>
          <p:sp>
            <p:nvSpPr>
              <p:cNvPr id="52" name="직사각형 51">
                <a:extLst>
                  <a:ext uri="{FF2B5EF4-FFF2-40B4-BE49-F238E27FC236}">
                    <a16:creationId xmlns:a16="http://schemas.microsoft.com/office/drawing/2014/main" id="{8598B498-135A-6E45-5017-C0C70F90C7EC}"/>
                  </a:ext>
                </a:extLst>
              </p:cNvPr>
              <p:cNvSpPr/>
              <p:nvPr/>
            </p:nvSpPr>
            <p:spPr>
              <a:xfrm>
                <a:off x="309664" y="1258888"/>
                <a:ext cx="10072482" cy="369332"/>
              </a:xfrm>
              <a:prstGeom prst="rect">
                <a:avLst/>
              </a:prstGeom>
              <a:pattFill prst="ltDnDiag">
                <a:fgClr>
                  <a:schemeClr val="tx2">
                    <a:lumMod val="10000"/>
                    <a:lumOff val="9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사각형: 잘린 한쪽 모서리 52">
                <a:extLst>
                  <a:ext uri="{FF2B5EF4-FFF2-40B4-BE49-F238E27FC236}">
                    <a16:creationId xmlns:a16="http://schemas.microsoft.com/office/drawing/2014/main" id="{EF89F056-067C-C632-C48F-6C846DB70876}"/>
                  </a:ext>
                </a:extLst>
              </p:cNvPr>
              <p:cNvSpPr/>
              <p:nvPr/>
            </p:nvSpPr>
            <p:spPr>
              <a:xfrm rot="5400000">
                <a:off x="10180218" y="1411782"/>
                <a:ext cx="374019" cy="58857"/>
              </a:xfrm>
              <a:prstGeom prst="snip1Rect">
                <a:avLst/>
              </a:prstGeom>
              <a:solidFill>
                <a:srgbClr val="2B71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8" name="사각형: 잘린 한쪽 모서리 47">
              <a:extLst>
                <a:ext uri="{FF2B5EF4-FFF2-40B4-BE49-F238E27FC236}">
                  <a16:creationId xmlns:a16="http://schemas.microsoft.com/office/drawing/2014/main" id="{7092EAC8-D8AD-9826-C7B1-C983AB552A86}"/>
                </a:ext>
              </a:extLst>
            </p:cNvPr>
            <p:cNvSpPr/>
            <p:nvPr/>
          </p:nvSpPr>
          <p:spPr>
            <a:xfrm rot="5400000">
              <a:off x="152083" y="1416469"/>
              <a:ext cx="374019" cy="58857"/>
            </a:xfrm>
            <a:prstGeom prst="snip1Rect">
              <a:avLst/>
            </a:prstGeom>
            <a:solidFill>
              <a:srgbClr val="2B7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사각형: 잘린 한쪽 모서리 49">
              <a:extLst>
                <a:ext uri="{FF2B5EF4-FFF2-40B4-BE49-F238E27FC236}">
                  <a16:creationId xmlns:a16="http://schemas.microsoft.com/office/drawing/2014/main" id="{1D5FFF81-618D-B813-B88B-23A03F7ACABD}"/>
                </a:ext>
              </a:extLst>
            </p:cNvPr>
            <p:cNvSpPr/>
            <p:nvPr/>
          </p:nvSpPr>
          <p:spPr>
            <a:xfrm rot="10800000">
              <a:off x="348403" y="1258888"/>
              <a:ext cx="180000" cy="58857"/>
            </a:xfrm>
            <a:prstGeom prst="snip1Rect">
              <a:avLst/>
            </a:prstGeom>
            <a:solidFill>
              <a:srgbClr val="2B7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A90EC2-95CB-36F0-6A0B-635C0CEA3D4A}"/>
                </a:ext>
              </a:extLst>
            </p:cNvPr>
            <p:cNvSpPr txBox="1"/>
            <p:nvPr/>
          </p:nvSpPr>
          <p:spPr>
            <a:xfrm>
              <a:off x="602285" y="1340778"/>
              <a:ext cx="9662146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사업참여 학과 및 교원 숫자</a:t>
              </a:r>
              <a:endParaRPr lang="en-US" altLang="ko-KR" sz="2400" dirty="0">
                <a:ln w="19050" cmpd="sng">
                  <a:noFill/>
                </a:ln>
                <a:solidFill>
                  <a:srgbClr val="2B7199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29E66EED-002D-DF84-9DB0-10AB8C5A0A37}"/>
              </a:ext>
            </a:extLst>
          </p:cNvPr>
          <p:cNvGrpSpPr/>
          <p:nvPr/>
        </p:nvGrpSpPr>
        <p:grpSpPr>
          <a:xfrm>
            <a:off x="2334819" y="734931"/>
            <a:ext cx="6171264" cy="2418988"/>
            <a:chOff x="399388" y="815367"/>
            <a:chExt cx="6171264" cy="2418988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622788FD-05D1-E090-DBA8-7DE1472F6CB2}"/>
                </a:ext>
              </a:extLst>
            </p:cNvPr>
            <p:cNvGrpSpPr/>
            <p:nvPr/>
          </p:nvGrpSpPr>
          <p:grpSpPr>
            <a:xfrm>
              <a:off x="2491334" y="2259067"/>
              <a:ext cx="1943492" cy="975288"/>
              <a:chOff x="4374160" y="6084692"/>
              <a:chExt cx="1943492" cy="975288"/>
            </a:xfrm>
          </p:grpSpPr>
          <p:sp>
            <p:nvSpPr>
              <p:cNvPr id="20" name="타원 27">
                <a:extLst>
                  <a:ext uri="{FF2B5EF4-FFF2-40B4-BE49-F238E27FC236}">
                    <a16:creationId xmlns:a16="http://schemas.microsoft.com/office/drawing/2014/main" id="{0AA1F5D5-CA21-8FF4-D150-2D36190C947C}"/>
                  </a:ext>
                </a:extLst>
              </p:cNvPr>
              <p:cNvSpPr/>
              <p:nvPr/>
            </p:nvSpPr>
            <p:spPr>
              <a:xfrm>
                <a:off x="4455286" y="6169360"/>
                <a:ext cx="1781240" cy="890620"/>
              </a:xfrm>
              <a:custGeom>
                <a:avLst/>
                <a:gdLst>
                  <a:gd name="connsiteX0" fmla="*/ 0 w 1579477"/>
                  <a:gd name="connsiteY0" fmla="*/ 789739 h 1579477"/>
                  <a:gd name="connsiteX1" fmla="*/ 789739 w 1579477"/>
                  <a:gd name="connsiteY1" fmla="*/ 0 h 1579477"/>
                  <a:gd name="connsiteX2" fmla="*/ 1579478 w 1579477"/>
                  <a:gd name="connsiteY2" fmla="*/ 789739 h 1579477"/>
                  <a:gd name="connsiteX3" fmla="*/ 789739 w 1579477"/>
                  <a:gd name="connsiteY3" fmla="*/ 1579478 h 1579477"/>
                  <a:gd name="connsiteX4" fmla="*/ 0 w 1579477"/>
                  <a:gd name="connsiteY4" fmla="*/ 789739 h 1579477"/>
                  <a:gd name="connsiteX0" fmla="*/ 789739 w 1579478"/>
                  <a:gd name="connsiteY0" fmla="*/ 1579478 h 1670918"/>
                  <a:gd name="connsiteX1" fmla="*/ 0 w 1579478"/>
                  <a:gd name="connsiteY1" fmla="*/ 789739 h 1670918"/>
                  <a:gd name="connsiteX2" fmla="*/ 789739 w 1579478"/>
                  <a:gd name="connsiteY2" fmla="*/ 0 h 1670918"/>
                  <a:gd name="connsiteX3" fmla="*/ 1579478 w 1579478"/>
                  <a:gd name="connsiteY3" fmla="*/ 789739 h 1670918"/>
                  <a:gd name="connsiteX4" fmla="*/ 881179 w 1579478"/>
                  <a:gd name="connsiteY4" fmla="*/ 1670918 h 1670918"/>
                  <a:gd name="connsiteX0" fmla="*/ 789739 w 1579478"/>
                  <a:gd name="connsiteY0" fmla="*/ 1579478 h 1579478"/>
                  <a:gd name="connsiteX1" fmla="*/ 0 w 1579478"/>
                  <a:gd name="connsiteY1" fmla="*/ 789739 h 1579478"/>
                  <a:gd name="connsiteX2" fmla="*/ 789739 w 1579478"/>
                  <a:gd name="connsiteY2" fmla="*/ 0 h 1579478"/>
                  <a:gd name="connsiteX3" fmla="*/ 1579478 w 1579478"/>
                  <a:gd name="connsiteY3" fmla="*/ 789739 h 1579478"/>
                  <a:gd name="connsiteX0" fmla="*/ 0 w 1579478"/>
                  <a:gd name="connsiteY0" fmla="*/ 789739 h 789739"/>
                  <a:gd name="connsiteX1" fmla="*/ 789739 w 1579478"/>
                  <a:gd name="connsiteY1" fmla="*/ 0 h 789739"/>
                  <a:gd name="connsiteX2" fmla="*/ 1579478 w 1579478"/>
                  <a:gd name="connsiteY2" fmla="*/ 789739 h 789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79478" h="789739">
                    <a:moveTo>
                      <a:pt x="0" y="789739"/>
                    </a:moveTo>
                    <a:cubicBezTo>
                      <a:pt x="0" y="353578"/>
                      <a:pt x="353578" y="0"/>
                      <a:pt x="789739" y="0"/>
                    </a:cubicBezTo>
                    <a:cubicBezTo>
                      <a:pt x="1225900" y="0"/>
                      <a:pt x="1579478" y="353578"/>
                      <a:pt x="1579478" y="789739"/>
                    </a:cubicBezTo>
                  </a:path>
                </a:pathLst>
              </a:custGeom>
              <a:solidFill>
                <a:schemeClr val="tx2">
                  <a:lumMod val="10000"/>
                  <a:lumOff val="90000"/>
                </a:schemeClr>
              </a:solidFill>
              <a:ln w="666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타원 27">
                <a:extLst>
                  <a:ext uri="{FF2B5EF4-FFF2-40B4-BE49-F238E27FC236}">
                    <a16:creationId xmlns:a16="http://schemas.microsoft.com/office/drawing/2014/main" id="{9EDB999C-5A78-F411-EF71-55951CBD6186}"/>
                  </a:ext>
                </a:extLst>
              </p:cNvPr>
              <p:cNvSpPr/>
              <p:nvPr/>
            </p:nvSpPr>
            <p:spPr>
              <a:xfrm>
                <a:off x="4374160" y="6084692"/>
                <a:ext cx="1943492" cy="971746"/>
              </a:xfrm>
              <a:custGeom>
                <a:avLst/>
                <a:gdLst>
                  <a:gd name="connsiteX0" fmla="*/ 0 w 1579477"/>
                  <a:gd name="connsiteY0" fmla="*/ 789739 h 1579477"/>
                  <a:gd name="connsiteX1" fmla="*/ 789739 w 1579477"/>
                  <a:gd name="connsiteY1" fmla="*/ 0 h 1579477"/>
                  <a:gd name="connsiteX2" fmla="*/ 1579478 w 1579477"/>
                  <a:gd name="connsiteY2" fmla="*/ 789739 h 1579477"/>
                  <a:gd name="connsiteX3" fmla="*/ 789739 w 1579477"/>
                  <a:gd name="connsiteY3" fmla="*/ 1579478 h 1579477"/>
                  <a:gd name="connsiteX4" fmla="*/ 0 w 1579477"/>
                  <a:gd name="connsiteY4" fmla="*/ 789739 h 1579477"/>
                  <a:gd name="connsiteX0" fmla="*/ 789739 w 1579478"/>
                  <a:gd name="connsiteY0" fmla="*/ 1579478 h 1670918"/>
                  <a:gd name="connsiteX1" fmla="*/ 0 w 1579478"/>
                  <a:gd name="connsiteY1" fmla="*/ 789739 h 1670918"/>
                  <a:gd name="connsiteX2" fmla="*/ 789739 w 1579478"/>
                  <a:gd name="connsiteY2" fmla="*/ 0 h 1670918"/>
                  <a:gd name="connsiteX3" fmla="*/ 1579478 w 1579478"/>
                  <a:gd name="connsiteY3" fmla="*/ 789739 h 1670918"/>
                  <a:gd name="connsiteX4" fmla="*/ 881179 w 1579478"/>
                  <a:gd name="connsiteY4" fmla="*/ 1670918 h 1670918"/>
                  <a:gd name="connsiteX0" fmla="*/ 789739 w 1579478"/>
                  <a:gd name="connsiteY0" fmla="*/ 1579478 h 1579478"/>
                  <a:gd name="connsiteX1" fmla="*/ 0 w 1579478"/>
                  <a:gd name="connsiteY1" fmla="*/ 789739 h 1579478"/>
                  <a:gd name="connsiteX2" fmla="*/ 789739 w 1579478"/>
                  <a:gd name="connsiteY2" fmla="*/ 0 h 1579478"/>
                  <a:gd name="connsiteX3" fmla="*/ 1579478 w 1579478"/>
                  <a:gd name="connsiteY3" fmla="*/ 789739 h 1579478"/>
                  <a:gd name="connsiteX0" fmla="*/ 0 w 1579478"/>
                  <a:gd name="connsiteY0" fmla="*/ 789739 h 789739"/>
                  <a:gd name="connsiteX1" fmla="*/ 789739 w 1579478"/>
                  <a:gd name="connsiteY1" fmla="*/ 0 h 789739"/>
                  <a:gd name="connsiteX2" fmla="*/ 1579478 w 1579478"/>
                  <a:gd name="connsiteY2" fmla="*/ 789739 h 789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79478" h="789739">
                    <a:moveTo>
                      <a:pt x="0" y="789739"/>
                    </a:moveTo>
                    <a:cubicBezTo>
                      <a:pt x="0" y="353578"/>
                      <a:pt x="353578" y="0"/>
                      <a:pt x="789739" y="0"/>
                    </a:cubicBezTo>
                    <a:cubicBezTo>
                      <a:pt x="1225900" y="0"/>
                      <a:pt x="1579478" y="353578"/>
                      <a:pt x="1579478" y="789739"/>
                    </a:cubicBezTo>
                  </a:path>
                </a:pathLst>
              </a:custGeom>
              <a:noFill/>
              <a:ln w="66675">
                <a:gradFill flip="none" rotWithShape="1">
                  <a:gsLst>
                    <a:gs pos="0">
                      <a:srgbClr val="86C6E2"/>
                    </a:gs>
                    <a:gs pos="100000">
                      <a:srgbClr val="2B7199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BB4C719-9DD1-E487-F4AD-6FD7ABAAC25E}"/>
                  </a:ext>
                </a:extLst>
              </p:cNvPr>
              <p:cNvSpPr txBox="1"/>
              <p:nvPr/>
            </p:nvSpPr>
            <p:spPr>
              <a:xfrm>
                <a:off x="4374160" y="6533218"/>
                <a:ext cx="194349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400" dirty="0">
                    <a:solidFill>
                      <a:srgbClr val="0F2855"/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 부트캠프 참여교원</a:t>
                </a:r>
                <a:r>
                  <a:rPr lang="en-US" altLang="ko-KR" sz="1400" dirty="0">
                    <a:solidFill>
                      <a:srgbClr val="0F2855"/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 (</a:t>
                </a:r>
                <a:r>
                  <a:rPr lang="ko-KR" altLang="en-US" sz="1400" dirty="0">
                    <a:solidFill>
                      <a:srgbClr val="0F2855"/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총 </a:t>
                </a:r>
                <a:r>
                  <a:rPr lang="en-US" altLang="ko-KR" sz="1400" dirty="0">
                    <a:solidFill>
                      <a:srgbClr val="0F2855"/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25</a:t>
                </a:r>
                <a:r>
                  <a:rPr lang="ko-KR" altLang="en-US" sz="1400" dirty="0">
                    <a:solidFill>
                      <a:srgbClr val="0F2855"/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명</a:t>
                </a:r>
                <a:r>
                  <a:rPr lang="en-US" altLang="ko-KR" sz="1400" dirty="0">
                    <a:solidFill>
                      <a:srgbClr val="0F2855"/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)</a:t>
                </a:r>
                <a:endParaRPr lang="ko-KR" altLang="en-US" sz="1400" dirty="0">
                  <a:solidFill>
                    <a:srgbClr val="0F2855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3B438D3E-99D4-4A36-D231-ACD34B8DB1EB}"/>
                </a:ext>
              </a:extLst>
            </p:cNvPr>
            <p:cNvSpPr/>
            <p:nvPr/>
          </p:nvSpPr>
          <p:spPr>
            <a:xfrm>
              <a:off x="399388" y="1970813"/>
              <a:ext cx="1260000" cy="1260000"/>
            </a:xfrm>
            <a:prstGeom prst="ellipse">
              <a:avLst/>
            </a:prstGeom>
            <a:solidFill>
              <a:srgbClr val="DBED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0DEB1A75-8841-7448-E73B-0DF694535818}"/>
                </a:ext>
              </a:extLst>
            </p:cNvPr>
            <p:cNvSpPr/>
            <p:nvPr/>
          </p:nvSpPr>
          <p:spPr>
            <a:xfrm>
              <a:off x="1481795" y="1080193"/>
              <a:ext cx="1260000" cy="1260000"/>
            </a:xfrm>
            <a:prstGeom prst="ellipse">
              <a:avLst/>
            </a:prstGeom>
            <a:solidFill>
              <a:srgbClr val="A4D2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8E7950FF-DDDF-5438-EEF8-6E651CA4327C}"/>
                </a:ext>
              </a:extLst>
            </p:cNvPr>
            <p:cNvSpPr/>
            <p:nvPr/>
          </p:nvSpPr>
          <p:spPr>
            <a:xfrm>
              <a:off x="2833080" y="815367"/>
              <a:ext cx="1260000" cy="1260000"/>
            </a:xfrm>
            <a:prstGeom prst="ellipse">
              <a:avLst/>
            </a:prstGeom>
            <a:solidFill>
              <a:srgbClr val="7DBE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A89B0118-0C28-6C3E-03FE-7791A334FA78}"/>
                </a:ext>
              </a:extLst>
            </p:cNvPr>
            <p:cNvSpPr/>
            <p:nvPr/>
          </p:nvSpPr>
          <p:spPr>
            <a:xfrm>
              <a:off x="5266772" y="1970813"/>
              <a:ext cx="1260000" cy="1260000"/>
            </a:xfrm>
            <a:prstGeom prst="ellipse">
              <a:avLst/>
            </a:prstGeom>
            <a:solidFill>
              <a:srgbClr val="2F75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3E89CE4D-76F3-2643-0B60-B2858F406FEE}"/>
                </a:ext>
              </a:extLst>
            </p:cNvPr>
            <p:cNvSpPr/>
            <p:nvPr/>
          </p:nvSpPr>
          <p:spPr>
            <a:xfrm>
              <a:off x="4186531" y="1080193"/>
              <a:ext cx="1260000" cy="1260000"/>
            </a:xfrm>
            <a:prstGeom prst="ellipse">
              <a:avLst/>
            </a:prstGeom>
            <a:solidFill>
              <a:srgbClr val="5296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23FB38C-16FA-A0AD-E085-E485087393BD}"/>
                </a:ext>
              </a:extLst>
            </p:cNvPr>
            <p:cNvSpPr txBox="1"/>
            <p:nvPr/>
          </p:nvSpPr>
          <p:spPr>
            <a:xfrm>
              <a:off x="463940" y="2265349"/>
              <a:ext cx="1130897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dirty="0">
                  <a:solidFill>
                    <a:srgbClr val="0F2855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화공생물</a:t>
              </a:r>
              <a:endParaRPr lang="en-US" altLang="ko-KR" sz="1400" dirty="0">
                <a:solidFill>
                  <a:srgbClr val="0F2855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sz="1400" dirty="0">
                  <a:solidFill>
                    <a:srgbClr val="0F2855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공학과</a:t>
              </a:r>
              <a:endParaRPr lang="en-US" altLang="ko-KR" sz="1400" dirty="0">
                <a:solidFill>
                  <a:srgbClr val="0F2855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algn="ctr"/>
              <a:r>
                <a:rPr lang="en-US" altLang="ko-KR" sz="1400" dirty="0">
                  <a:solidFill>
                    <a:srgbClr val="0F2855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5</a:t>
              </a:r>
              <a:r>
                <a:rPr lang="ko-KR" altLang="en-US" sz="1400" dirty="0">
                  <a:solidFill>
                    <a:srgbClr val="0F2855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명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14602A0-0B28-DCA3-CA0F-ABE4E09D42D9}"/>
                </a:ext>
              </a:extLst>
            </p:cNvPr>
            <p:cNvSpPr txBox="1"/>
            <p:nvPr/>
          </p:nvSpPr>
          <p:spPr>
            <a:xfrm>
              <a:off x="1589815" y="1482451"/>
              <a:ext cx="104396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dirty="0">
                  <a:solidFill>
                    <a:srgbClr val="0F2855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물리학과</a:t>
              </a:r>
              <a:endParaRPr lang="en-US" altLang="ko-KR" sz="1400" dirty="0">
                <a:solidFill>
                  <a:srgbClr val="0F2855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algn="ctr"/>
              <a:r>
                <a:rPr lang="en-US" altLang="ko-KR" sz="1400" dirty="0">
                  <a:solidFill>
                    <a:srgbClr val="0F2855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4</a:t>
              </a:r>
              <a:r>
                <a:rPr lang="ko-KR" altLang="en-US" sz="1400" dirty="0">
                  <a:solidFill>
                    <a:srgbClr val="0F2855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명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17C08E9-4A42-C5E9-DA07-25C6C26D6196}"/>
                </a:ext>
              </a:extLst>
            </p:cNvPr>
            <p:cNvSpPr txBox="1"/>
            <p:nvPr/>
          </p:nvSpPr>
          <p:spPr>
            <a:xfrm>
              <a:off x="2862657" y="1109903"/>
              <a:ext cx="120084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dirty="0">
                  <a:solidFill>
                    <a:srgbClr val="0F2855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에너지</a:t>
              </a:r>
              <a:endParaRPr lang="en-US" altLang="ko-KR" sz="1400" dirty="0">
                <a:solidFill>
                  <a:srgbClr val="0F2855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sz="1400" dirty="0">
                  <a:solidFill>
                    <a:srgbClr val="0F2855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신소재공학과</a:t>
              </a:r>
              <a:endParaRPr lang="en-US" altLang="ko-KR" sz="1400" dirty="0">
                <a:solidFill>
                  <a:srgbClr val="0F2855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algn="ctr"/>
              <a:r>
                <a:rPr lang="en-US" altLang="ko-KR" sz="1400" dirty="0">
                  <a:solidFill>
                    <a:srgbClr val="0F2855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9</a:t>
              </a:r>
              <a:r>
                <a:rPr lang="ko-KR" altLang="en-US" sz="1400" dirty="0">
                  <a:solidFill>
                    <a:srgbClr val="0F2855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명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129BBB3-2DB9-0574-A90C-7B9EED941653}"/>
                </a:ext>
              </a:extLst>
            </p:cNvPr>
            <p:cNvSpPr txBox="1"/>
            <p:nvPr/>
          </p:nvSpPr>
          <p:spPr>
            <a:xfrm>
              <a:off x="4369839" y="1482451"/>
              <a:ext cx="8933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화학과</a:t>
              </a:r>
              <a:endParaRPr lang="en-US" altLang="ko-KR" sz="14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algn="ctr"/>
              <a:r>
                <a:rPr lang="en-US" altLang="ko-KR" sz="140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3</a:t>
              </a:r>
              <a:r>
                <a:rPr lang="ko-KR" altLang="en-US" sz="140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명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39289ED-B9BC-0D88-1999-9166451A3BF2}"/>
                </a:ext>
              </a:extLst>
            </p:cNvPr>
            <p:cNvSpPr txBox="1"/>
            <p:nvPr/>
          </p:nvSpPr>
          <p:spPr>
            <a:xfrm>
              <a:off x="5234520" y="2265349"/>
              <a:ext cx="1336132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기계로봇</a:t>
              </a:r>
              <a:endParaRPr lang="en-US" altLang="ko-KR" sz="14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algn="ctr"/>
              <a:r>
                <a:rPr lang="ko-KR" altLang="en-US" sz="140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에너지공학과</a:t>
              </a:r>
              <a:endParaRPr lang="en-US" altLang="ko-KR" sz="14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algn="ctr"/>
              <a:r>
                <a:rPr lang="en-US" altLang="ko-KR" sz="140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4</a:t>
              </a:r>
              <a:r>
                <a:rPr lang="ko-KR" altLang="en-US" sz="140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명</a:t>
              </a:r>
            </a:p>
          </p:txBody>
        </p:sp>
      </p:grp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0C347660-AE12-4EB9-399D-A858DEFB47D3}"/>
              </a:ext>
            </a:extLst>
          </p:cNvPr>
          <p:cNvGrpSpPr/>
          <p:nvPr/>
        </p:nvGrpSpPr>
        <p:grpSpPr>
          <a:xfrm>
            <a:off x="399388" y="3334077"/>
            <a:ext cx="10084529" cy="3801464"/>
            <a:chOff x="399388" y="3276697"/>
            <a:chExt cx="10084529" cy="3801464"/>
          </a:xfrm>
        </p:grpSpPr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0424E3B-4E9A-0FDE-1AD2-6C8F766BF1EE}"/>
                </a:ext>
              </a:extLst>
            </p:cNvPr>
            <p:cNvSpPr/>
            <p:nvPr/>
          </p:nvSpPr>
          <p:spPr>
            <a:xfrm>
              <a:off x="399388" y="3990902"/>
              <a:ext cx="10084529" cy="5713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5053113-2277-0881-903F-A7B7D359964D}"/>
                </a:ext>
              </a:extLst>
            </p:cNvPr>
            <p:cNvSpPr/>
            <p:nvPr/>
          </p:nvSpPr>
          <p:spPr>
            <a:xfrm>
              <a:off x="399388" y="3276697"/>
              <a:ext cx="10084529" cy="662097"/>
            </a:xfrm>
            <a:prstGeom prst="rect">
              <a:avLst/>
            </a:prstGeom>
            <a:gradFill flip="none" rotWithShape="1">
              <a:gsLst>
                <a:gs pos="0">
                  <a:srgbClr val="A4D2E6">
                    <a:alpha val="43000"/>
                  </a:srgbClr>
                </a:gs>
                <a:gs pos="100000">
                  <a:srgbClr val="FFFFFF">
                    <a:shade val="100000"/>
                    <a:satMod val="115000"/>
                    <a:alpha val="72000"/>
                  </a:srgbClr>
                </a:gs>
              </a:gsLst>
              <a:lin ang="5400000" scaled="1"/>
              <a:tileRect/>
            </a:gradFill>
            <a:ln>
              <a:solidFill>
                <a:srgbClr val="7ABA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E8ECB3E-C2C4-5B7C-789C-BB071FE972FB}"/>
                </a:ext>
              </a:extLst>
            </p:cNvPr>
            <p:cNvSpPr txBox="1"/>
            <p:nvPr/>
          </p:nvSpPr>
          <p:spPr>
            <a:xfrm>
              <a:off x="2247303" y="3376612"/>
              <a:ext cx="8129819" cy="4770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ko-KR" altLang="en-US" sz="15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참여기업과 공동개발을 통한 이차전지 이론</a:t>
              </a:r>
              <a:r>
                <a:rPr lang="en-US" altLang="ko-KR" sz="15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/</a:t>
              </a:r>
              <a:r>
                <a:rPr lang="ko-KR" altLang="en-US" sz="15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소재</a:t>
              </a:r>
              <a:r>
                <a:rPr lang="en-US" altLang="ko-KR" sz="15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/</a:t>
              </a:r>
              <a:r>
                <a:rPr lang="ko-KR" altLang="en-US" sz="15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공정</a:t>
              </a:r>
              <a:r>
                <a:rPr lang="en-US" altLang="ko-KR" sz="15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/</a:t>
              </a:r>
              <a:r>
                <a:rPr lang="ko-KR" altLang="en-US" sz="1500" dirty="0" err="1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평가</a:t>
              </a:r>
              <a:r>
                <a:rPr lang="ko-KR" altLang="en-US" sz="1500" dirty="0" err="1">
                  <a:latin typeface="Calibri" panose="020F0502020204030204" pitchFamily="34" charset="0"/>
                  <a:ea typeface="KoPubWorld돋움체 Medium" panose="00000600000000000000" pitchFamily="2" charset="-127"/>
                  <a:cs typeface="Calibri" panose="020F0502020204030204" pitchFamily="34" charset="0"/>
                </a:rPr>
                <a:t>∙</a:t>
              </a:r>
              <a:r>
                <a:rPr lang="ko-KR" altLang="en-US" sz="1500" dirty="0" err="1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분석</a:t>
              </a:r>
              <a:r>
                <a:rPr lang="ko-KR" altLang="en-US" sz="15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 특화 교육과정 수립과</a:t>
              </a:r>
              <a:endParaRPr lang="en-US" altLang="ko-KR" sz="15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  <a:p>
              <a:pPr algn="ctr"/>
              <a:r>
                <a:rPr lang="ko-KR" altLang="en-US" sz="15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이를 위한 학사제도 및 인프라 혁신을 추진하여 </a:t>
              </a:r>
              <a:r>
                <a:rPr lang="ko-KR" altLang="en-US" sz="1600" dirty="0">
                  <a:solidFill>
                    <a:srgbClr val="F68A08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기업 수요 맞춤형 </a:t>
              </a:r>
              <a:r>
                <a:rPr lang="ko-KR" altLang="en-US" sz="1600" dirty="0" err="1">
                  <a:solidFill>
                    <a:srgbClr val="F68A08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전주기</a:t>
              </a:r>
              <a:r>
                <a:rPr lang="ko-KR" altLang="en-US" sz="1600" dirty="0">
                  <a:solidFill>
                    <a:srgbClr val="F68A08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이차전지 실무형 인재 양성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50C08A2-A84B-DB7E-9884-550BEE958636}"/>
                </a:ext>
              </a:extLst>
            </p:cNvPr>
            <p:cNvSpPr txBox="1"/>
            <p:nvPr/>
          </p:nvSpPr>
          <p:spPr>
            <a:xfrm>
              <a:off x="582679" y="3495797"/>
              <a:ext cx="1438084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6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사업목표</a:t>
              </a:r>
            </a:p>
          </p:txBody>
        </p:sp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A7338BB6-77FA-CF18-FAA3-B3765F835C14}"/>
                </a:ext>
              </a:extLst>
            </p:cNvPr>
            <p:cNvSpPr/>
            <p:nvPr/>
          </p:nvSpPr>
          <p:spPr>
            <a:xfrm>
              <a:off x="401704" y="5034981"/>
              <a:ext cx="10082213" cy="2043180"/>
            </a:xfrm>
            <a:prstGeom prst="roundRect">
              <a:avLst>
                <a:gd name="adj" fmla="val 4202"/>
              </a:avLst>
            </a:prstGeom>
            <a:solidFill>
              <a:srgbClr val="A4D2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44CF6CB2-E189-4AE9-2C7A-C4732479A87F}"/>
                </a:ext>
              </a:extLst>
            </p:cNvPr>
            <p:cNvGrpSpPr/>
            <p:nvPr/>
          </p:nvGrpSpPr>
          <p:grpSpPr>
            <a:xfrm>
              <a:off x="488859" y="4626595"/>
              <a:ext cx="1693151" cy="2369819"/>
              <a:chOff x="391955" y="3180081"/>
              <a:chExt cx="1693151" cy="2369819"/>
            </a:xfrm>
          </p:grpSpPr>
          <p:sp>
            <p:nvSpPr>
              <p:cNvPr id="65" name="사각형: 둥근 모서리 64">
                <a:extLst>
                  <a:ext uri="{FF2B5EF4-FFF2-40B4-BE49-F238E27FC236}">
                    <a16:creationId xmlns:a16="http://schemas.microsoft.com/office/drawing/2014/main" id="{448812D0-050E-2BB5-B2A2-03F0660BCFA7}"/>
                  </a:ext>
                </a:extLst>
              </p:cNvPr>
              <p:cNvSpPr/>
              <p:nvPr/>
            </p:nvSpPr>
            <p:spPr>
              <a:xfrm>
                <a:off x="391955" y="3689094"/>
                <a:ext cx="1693151" cy="1860806"/>
              </a:xfrm>
              <a:prstGeom prst="roundRect">
                <a:avLst>
                  <a:gd name="adj" fmla="val 358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3EB4A04B-6205-F61C-2961-C8254CBEB77E}"/>
                  </a:ext>
                </a:extLst>
              </p:cNvPr>
              <p:cNvGrpSpPr/>
              <p:nvPr/>
            </p:nvGrpSpPr>
            <p:grpSpPr>
              <a:xfrm>
                <a:off x="432685" y="3180081"/>
                <a:ext cx="1611690" cy="509014"/>
                <a:chOff x="366646" y="3125366"/>
                <a:chExt cx="1611690" cy="575105"/>
              </a:xfrm>
            </p:grpSpPr>
            <p:grpSp>
              <p:nvGrpSpPr>
                <p:cNvPr id="70" name="그룹 69">
                  <a:extLst>
                    <a:ext uri="{FF2B5EF4-FFF2-40B4-BE49-F238E27FC236}">
                      <a16:creationId xmlns:a16="http://schemas.microsoft.com/office/drawing/2014/main" id="{74A0F786-3C4B-B7C5-BB5E-4ED2A4474E4E}"/>
                    </a:ext>
                  </a:extLst>
                </p:cNvPr>
                <p:cNvGrpSpPr/>
                <p:nvPr/>
              </p:nvGrpSpPr>
              <p:grpSpPr>
                <a:xfrm>
                  <a:off x="366646" y="3125366"/>
                  <a:ext cx="1611690" cy="575105"/>
                  <a:chOff x="366646" y="3125366"/>
                  <a:chExt cx="1611690" cy="575105"/>
                </a:xfrm>
              </p:grpSpPr>
              <p:sp>
                <p:nvSpPr>
                  <p:cNvPr id="72" name="직사각형 71">
                    <a:extLst>
                      <a:ext uri="{FF2B5EF4-FFF2-40B4-BE49-F238E27FC236}">
                        <a16:creationId xmlns:a16="http://schemas.microsoft.com/office/drawing/2014/main" id="{7DA442EF-FE38-9252-975E-82480C6A8642}"/>
                      </a:ext>
                    </a:extLst>
                  </p:cNvPr>
                  <p:cNvSpPr/>
                  <p:nvPr/>
                </p:nvSpPr>
                <p:spPr>
                  <a:xfrm>
                    <a:off x="367778" y="3125366"/>
                    <a:ext cx="1581671" cy="575105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A4D2E6">
                          <a:alpha val="43000"/>
                        </a:srgbClr>
                      </a:gs>
                      <a:gs pos="100000">
                        <a:srgbClr val="FFFFFF">
                          <a:shade val="100000"/>
                          <a:satMod val="115000"/>
                          <a:alpha val="72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3" name="직사각형 72">
                    <a:extLst>
                      <a:ext uri="{FF2B5EF4-FFF2-40B4-BE49-F238E27FC236}">
                        <a16:creationId xmlns:a16="http://schemas.microsoft.com/office/drawing/2014/main" id="{35E2EEDB-2FF7-DE6A-545F-98511E9F81DE}"/>
                      </a:ext>
                    </a:extLst>
                  </p:cNvPr>
                  <p:cNvSpPr/>
                  <p:nvPr/>
                </p:nvSpPr>
                <p:spPr>
                  <a:xfrm>
                    <a:off x="366646" y="3125366"/>
                    <a:ext cx="45719" cy="575105"/>
                  </a:xfrm>
                  <a:prstGeom prst="rect">
                    <a:avLst/>
                  </a:prstGeom>
                  <a:solidFill>
                    <a:srgbClr val="2F759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4" name="직사각형 73">
                    <a:extLst>
                      <a:ext uri="{FF2B5EF4-FFF2-40B4-BE49-F238E27FC236}">
                        <a16:creationId xmlns:a16="http://schemas.microsoft.com/office/drawing/2014/main" id="{D9CAD1C9-9046-0152-5EAC-A20BE6A5D01D}"/>
                      </a:ext>
                    </a:extLst>
                  </p:cNvPr>
                  <p:cNvSpPr/>
                  <p:nvPr/>
                </p:nvSpPr>
                <p:spPr>
                  <a:xfrm>
                    <a:off x="1932617" y="3125366"/>
                    <a:ext cx="45719" cy="575105"/>
                  </a:xfrm>
                  <a:prstGeom prst="rect">
                    <a:avLst/>
                  </a:prstGeom>
                  <a:solidFill>
                    <a:srgbClr val="2F759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A289051C-C667-EEFA-BFF3-C2640892BC33}"/>
                    </a:ext>
                  </a:extLst>
                </p:cNvPr>
                <p:cNvSpPr txBox="1"/>
                <p:nvPr/>
              </p:nvSpPr>
              <p:spPr>
                <a:xfrm>
                  <a:off x="399578" y="3186338"/>
                  <a:ext cx="1545827" cy="4868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400" kern="0" spc="0" dirty="0">
                      <a:solidFill>
                        <a:srgbClr val="0F2855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실무형</a:t>
                  </a:r>
                  <a:endParaRPr lang="en-US" altLang="ko-KR" sz="1400" kern="0" spc="0" dirty="0">
                    <a:solidFill>
                      <a:srgbClr val="0F2855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endParaRPr>
                </a:p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400" kern="0" spc="0" dirty="0" err="1">
                      <a:solidFill>
                        <a:srgbClr val="0F2855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교육인프라</a:t>
                  </a:r>
                  <a:r>
                    <a:rPr lang="ko-KR" altLang="en-US" sz="1400" kern="0" spc="0" dirty="0">
                      <a:solidFill>
                        <a:srgbClr val="0F2855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 구축</a:t>
                  </a:r>
                </a:p>
              </p:txBody>
            </p:sp>
          </p:grp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5B36C6A-E485-3A2C-2082-096D7F0EC4C8}"/>
                  </a:ext>
                </a:extLst>
              </p:cNvPr>
              <p:cNvSpPr txBox="1"/>
              <p:nvPr/>
            </p:nvSpPr>
            <p:spPr>
              <a:xfrm>
                <a:off x="391956" y="3824647"/>
                <a:ext cx="1678144" cy="60529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실무형 교육 및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실습을 위한 교육 환경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개선 및 장비</a:t>
                </a:r>
                <a:r>
                  <a:rPr lang="en-US" altLang="ko-KR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/</a:t>
                </a: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인프라구축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038227B-D935-79C9-6706-455D0EACA819}"/>
                  </a:ext>
                </a:extLst>
              </p:cNvPr>
              <p:cNvSpPr txBox="1"/>
              <p:nvPr/>
            </p:nvSpPr>
            <p:spPr>
              <a:xfrm>
                <a:off x="391956" y="4557704"/>
                <a:ext cx="1678144" cy="39498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참여기업 인프라 활용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협력 체계 구축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021F426-B9AD-97FF-3835-3271FEF03CE2}"/>
                  </a:ext>
                </a:extLst>
              </p:cNvPr>
              <p:cNvSpPr txBox="1"/>
              <p:nvPr/>
            </p:nvSpPr>
            <p:spPr>
              <a:xfrm>
                <a:off x="391956" y="5083395"/>
                <a:ext cx="1678144" cy="39498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외부 자원을 활용한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인프라 협력체계 구축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</p:grp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2BCE794B-2BDB-7A33-9FF9-45A62BD71685}"/>
                </a:ext>
              </a:extLst>
            </p:cNvPr>
            <p:cNvGrpSpPr/>
            <p:nvPr/>
          </p:nvGrpSpPr>
          <p:grpSpPr>
            <a:xfrm>
              <a:off x="2493165" y="4626595"/>
              <a:ext cx="1693151" cy="2369819"/>
              <a:chOff x="391955" y="3180081"/>
              <a:chExt cx="1693151" cy="2369819"/>
            </a:xfrm>
          </p:grpSpPr>
          <p:sp>
            <p:nvSpPr>
              <p:cNvPr id="76" name="사각형: 둥근 모서리 75">
                <a:extLst>
                  <a:ext uri="{FF2B5EF4-FFF2-40B4-BE49-F238E27FC236}">
                    <a16:creationId xmlns:a16="http://schemas.microsoft.com/office/drawing/2014/main" id="{66F21D6B-C00B-3CF9-AB85-423CFE5F02ED}"/>
                  </a:ext>
                </a:extLst>
              </p:cNvPr>
              <p:cNvSpPr/>
              <p:nvPr/>
            </p:nvSpPr>
            <p:spPr>
              <a:xfrm>
                <a:off x="391955" y="3689094"/>
                <a:ext cx="1693151" cy="1860806"/>
              </a:xfrm>
              <a:prstGeom prst="roundRect">
                <a:avLst>
                  <a:gd name="adj" fmla="val 358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2D613AC2-06A8-BE58-CDB6-CC2F69688E28}"/>
                  </a:ext>
                </a:extLst>
              </p:cNvPr>
              <p:cNvGrpSpPr/>
              <p:nvPr/>
            </p:nvGrpSpPr>
            <p:grpSpPr>
              <a:xfrm>
                <a:off x="432685" y="3180081"/>
                <a:ext cx="1611690" cy="509014"/>
                <a:chOff x="366646" y="3125366"/>
                <a:chExt cx="1611690" cy="575105"/>
              </a:xfrm>
            </p:grpSpPr>
            <p:grpSp>
              <p:nvGrpSpPr>
                <p:cNvPr id="81" name="그룹 80">
                  <a:extLst>
                    <a:ext uri="{FF2B5EF4-FFF2-40B4-BE49-F238E27FC236}">
                      <a16:creationId xmlns:a16="http://schemas.microsoft.com/office/drawing/2014/main" id="{372408C7-777C-4DF9-ED1B-1F039CA0ACEA}"/>
                    </a:ext>
                  </a:extLst>
                </p:cNvPr>
                <p:cNvGrpSpPr/>
                <p:nvPr/>
              </p:nvGrpSpPr>
              <p:grpSpPr>
                <a:xfrm>
                  <a:off x="366646" y="3125366"/>
                  <a:ext cx="1611690" cy="575105"/>
                  <a:chOff x="366646" y="3125366"/>
                  <a:chExt cx="1611690" cy="575105"/>
                </a:xfrm>
              </p:grpSpPr>
              <p:sp>
                <p:nvSpPr>
                  <p:cNvPr id="83" name="직사각형 82">
                    <a:extLst>
                      <a:ext uri="{FF2B5EF4-FFF2-40B4-BE49-F238E27FC236}">
                        <a16:creationId xmlns:a16="http://schemas.microsoft.com/office/drawing/2014/main" id="{9554446F-9178-5203-A84C-1F3013C31A2A}"/>
                      </a:ext>
                    </a:extLst>
                  </p:cNvPr>
                  <p:cNvSpPr/>
                  <p:nvPr/>
                </p:nvSpPr>
                <p:spPr>
                  <a:xfrm>
                    <a:off x="367778" y="3125366"/>
                    <a:ext cx="1581671" cy="575105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A4D2E6">
                          <a:alpha val="43000"/>
                        </a:srgbClr>
                      </a:gs>
                      <a:gs pos="100000">
                        <a:srgbClr val="FFFFFF">
                          <a:shade val="100000"/>
                          <a:satMod val="115000"/>
                          <a:alpha val="72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84" name="직사각형 83">
                    <a:extLst>
                      <a:ext uri="{FF2B5EF4-FFF2-40B4-BE49-F238E27FC236}">
                        <a16:creationId xmlns:a16="http://schemas.microsoft.com/office/drawing/2014/main" id="{4F3FF75D-5FAE-4D03-8582-C7EC50F21C66}"/>
                      </a:ext>
                    </a:extLst>
                  </p:cNvPr>
                  <p:cNvSpPr/>
                  <p:nvPr/>
                </p:nvSpPr>
                <p:spPr>
                  <a:xfrm>
                    <a:off x="366646" y="3125366"/>
                    <a:ext cx="45719" cy="575105"/>
                  </a:xfrm>
                  <a:prstGeom prst="rect">
                    <a:avLst/>
                  </a:prstGeom>
                  <a:solidFill>
                    <a:srgbClr val="2F759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85" name="직사각형 84">
                    <a:extLst>
                      <a:ext uri="{FF2B5EF4-FFF2-40B4-BE49-F238E27FC236}">
                        <a16:creationId xmlns:a16="http://schemas.microsoft.com/office/drawing/2014/main" id="{EA2447DA-ABEB-3FC6-39FB-C2975DD20DAD}"/>
                      </a:ext>
                    </a:extLst>
                  </p:cNvPr>
                  <p:cNvSpPr/>
                  <p:nvPr/>
                </p:nvSpPr>
                <p:spPr>
                  <a:xfrm>
                    <a:off x="1932617" y="3125366"/>
                    <a:ext cx="45719" cy="575105"/>
                  </a:xfrm>
                  <a:prstGeom prst="rect">
                    <a:avLst/>
                  </a:prstGeom>
                  <a:solidFill>
                    <a:srgbClr val="2F759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0256B325-C11F-BD50-0A43-3BFC93D1455D}"/>
                    </a:ext>
                  </a:extLst>
                </p:cNvPr>
                <p:cNvSpPr txBox="1"/>
                <p:nvPr/>
              </p:nvSpPr>
              <p:spPr>
                <a:xfrm>
                  <a:off x="399578" y="3186338"/>
                  <a:ext cx="1545827" cy="4868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400" kern="0" spc="0" dirty="0">
                      <a:solidFill>
                        <a:srgbClr val="0F2855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수요기반</a:t>
                  </a:r>
                  <a:endParaRPr lang="en-US" altLang="ko-KR" sz="1400" kern="0" spc="0" dirty="0">
                    <a:solidFill>
                      <a:srgbClr val="0F2855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endParaRPr>
                </a:p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400" kern="0" spc="0" dirty="0">
                      <a:solidFill>
                        <a:srgbClr val="0F2855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교육과정 혁신</a:t>
                  </a:r>
                </a:p>
              </p:txBody>
            </p:sp>
          </p:grp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09BFCBC-62EF-A76C-7ABF-05D163FAD378}"/>
                  </a:ext>
                </a:extLst>
              </p:cNvPr>
              <p:cNvSpPr txBox="1"/>
              <p:nvPr/>
            </p:nvSpPr>
            <p:spPr>
              <a:xfrm>
                <a:off x="391956" y="3824647"/>
                <a:ext cx="1678144" cy="60529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정기적 산업계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수요조사를 통한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기업 맞춤형 교육과정 개발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608B2C7-F937-8E7B-87D5-8A1D3D12DD3E}"/>
                  </a:ext>
                </a:extLst>
              </p:cNvPr>
              <p:cNvSpPr txBox="1"/>
              <p:nvPr/>
            </p:nvSpPr>
            <p:spPr>
              <a:xfrm>
                <a:off x="391956" y="4557704"/>
                <a:ext cx="1678144" cy="36933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참여기업 포함 교육과정 운영 위원회 운영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2442351-3969-F94E-35C2-04386FE17DD9}"/>
                  </a:ext>
                </a:extLst>
              </p:cNvPr>
              <p:cNvSpPr txBox="1"/>
              <p:nvPr/>
            </p:nvSpPr>
            <p:spPr>
              <a:xfrm>
                <a:off x="391956" y="5083395"/>
                <a:ext cx="1678144" cy="36933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단기 몰입형 이론 및 실험실습 교육과정 운영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</p:grp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4A81FDA1-904D-9BBB-07B9-432F96C5F6B2}"/>
                </a:ext>
              </a:extLst>
            </p:cNvPr>
            <p:cNvGrpSpPr/>
            <p:nvPr/>
          </p:nvGrpSpPr>
          <p:grpSpPr>
            <a:xfrm>
              <a:off x="4497471" y="4626595"/>
              <a:ext cx="1693151" cy="2369819"/>
              <a:chOff x="391955" y="3180081"/>
              <a:chExt cx="1693151" cy="2369819"/>
            </a:xfrm>
          </p:grpSpPr>
          <p:sp>
            <p:nvSpPr>
              <p:cNvPr id="87" name="사각형: 둥근 모서리 86">
                <a:extLst>
                  <a:ext uri="{FF2B5EF4-FFF2-40B4-BE49-F238E27FC236}">
                    <a16:creationId xmlns:a16="http://schemas.microsoft.com/office/drawing/2014/main" id="{43C50F28-B1CC-AF3D-764C-7418B0A140B0}"/>
                  </a:ext>
                </a:extLst>
              </p:cNvPr>
              <p:cNvSpPr/>
              <p:nvPr/>
            </p:nvSpPr>
            <p:spPr>
              <a:xfrm>
                <a:off x="391955" y="3689094"/>
                <a:ext cx="1693151" cy="1860806"/>
              </a:xfrm>
              <a:prstGeom prst="roundRect">
                <a:avLst>
                  <a:gd name="adj" fmla="val 358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grpSp>
            <p:nvGrpSpPr>
              <p:cNvPr id="88" name="그룹 87">
                <a:extLst>
                  <a:ext uri="{FF2B5EF4-FFF2-40B4-BE49-F238E27FC236}">
                    <a16:creationId xmlns:a16="http://schemas.microsoft.com/office/drawing/2014/main" id="{0D370616-176A-E42A-DF16-679FD71D09AF}"/>
                  </a:ext>
                </a:extLst>
              </p:cNvPr>
              <p:cNvGrpSpPr/>
              <p:nvPr/>
            </p:nvGrpSpPr>
            <p:grpSpPr>
              <a:xfrm>
                <a:off x="432685" y="3180081"/>
                <a:ext cx="1611690" cy="509014"/>
                <a:chOff x="366646" y="3125366"/>
                <a:chExt cx="1611690" cy="575105"/>
              </a:xfrm>
            </p:grpSpPr>
            <p:grpSp>
              <p:nvGrpSpPr>
                <p:cNvPr id="91" name="그룹 90">
                  <a:extLst>
                    <a:ext uri="{FF2B5EF4-FFF2-40B4-BE49-F238E27FC236}">
                      <a16:creationId xmlns:a16="http://schemas.microsoft.com/office/drawing/2014/main" id="{0199C5D2-75DD-7ED8-DFAB-1AC0A4A5049C}"/>
                    </a:ext>
                  </a:extLst>
                </p:cNvPr>
                <p:cNvGrpSpPr/>
                <p:nvPr/>
              </p:nvGrpSpPr>
              <p:grpSpPr>
                <a:xfrm>
                  <a:off x="366646" y="3125366"/>
                  <a:ext cx="1611690" cy="575105"/>
                  <a:chOff x="366646" y="3125366"/>
                  <a:chExt cx="1611690" cy="575105"/>
                </a:xfrm>
              </p:grpSpPr>
              <p:sp>
                <p:nvSpPr>
                  <p:cNvPr id="93" name="직사각형 92">
                    <a:extLst>
                      <a:ext uri="{FF2B5EF4-FFF2-40B4-BE49-F238E27FC236}">
                        <a16:creationId xmlns:a16="http://schemas.microsoft.com/office/drawing/2014/main" id="{D2A692BD-2B6F-3702-14A9-080AC90702AA}"/>
                      </a:ext>
                    </a:extLst>
                  </p:cNvPr>
                  <p:cNvSpPr/>
                  <p:nvPr/>
                </p:nvSpPr>
                <p:spPr>
                  <a:xfrm>
                    <a:off x="367778" y="3125366"/>
                    <a:ext cx="1581671" cy="575105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A4D2E6">
                          <a:alpha val="43000"/>
                        </a:srgbClr>
                      </a:gs>
                      <a:gs pos="100000">
                        <a:srgbClr val="FFFFFF">
                          <a:shade val="100000"/>
                          <a:satMod val="115000"/>
                          <a:alpha val="72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94" name="직사각형 93">
                    <a:extLst>
                      <a:ext uri="{FF2B5EF4-FFF2-40B4-BE49-F238E27FC236}">
                        <a16:creationId xmlns:a16="http://schemas.microsoft.com/office/drawing/2014/main" id="{34D5E750-D870-B864-EF9A-2D333A896F04}"/>
                      </a:ext>
                    </a:extLst>
                  </p:cNvPr>
                  <p:cNvSpPr/>
                  <p:nvPr/>
                </p:nvSpPr>
                <p:spPr>
                  <a:xfrm>
                    <a:off x="366646" y="3125366"/>
                    <a:ext cx="45719" cy="575105"/>
                  </a:xfrm>
                  <a:prstGeom prst="rect">
                    <a:avLst/>
                  </a:prstGeom>
                  <a:solidFill>
                    <a:srgbClr val="2F759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95" name="직사각형 94">
                    <a:extLst>
                      <a:ext uri="{FF2B5EF4-FFF2-40B4-BE49-F238E27FC236}">
                        <a16:creationId xmlns:a16="http://schemas.microsoft.com/office/drawing/2014/main" id="{D18E8943-B259-16DB-B230-291CCBBC87A2}"/>
                      </a:ext>
                    </a:extLst>
                  </p:cNvPr>
                  <p:cNvSpPr/>
                  <p:nvPr/>
                </p:nvSpPr>
                <p:spPr>
                  <a:xfrm>
                    <a:off x="1932617" y="3125366"/>
                    <a:ext cx="45719" cy="575105"/>
                  </a:xfrm>
                  <a:prstGeom prst="rect">
                    <a:avLst/>
                  </a:prstGeom>
                  <a:solidFill>
                    <a:srgbClr val="2F759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A6E2409F-F1D1-0412-82F6-DF53A66459C0}"/>
                    </a:ext>
                  </a:extLst>
                </p:cNvPr>
                <p:cNvSpPr txBox="1"/>
                <p:nvPr/>
              </p:nvSpPr>
              <p:spPr>
                <a:xfrm>
                  <a:off x="399578" y="3186338"/>
                  <a:ext cx="1545827" cy="4868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400" kern="0" spc="0" dirty="0">
                      <a:solidFill>
                        <a:srgbClr val="0F2855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참여기업 연계</a:t>
                  </a:r>
                  <a:endParaRPr lang="en-US" altLang="ko-KR" sz="1400" kern="0" spc="0" dirty="0">
                    <a:solidFill>
                      <a:srgbClr val="0F2855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endParaRPr>
                </a:p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400" kern="0" spc="0" dirty="0">
                      <a:solidFill>
                        <a:srgbClr val="0F2855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교육과정 강화</a:t>
                  </a:r>
                </a:p>
              </p:txBody>
            </p:sp>
          </p:grp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E3174CAE-4AAF-9F63-585B-097411D654A7}"/>
                  </a:ext>
                </a:extLst>
              </p:cNvPr>
              <p:cNvSpPr txBox="1"/>
              <p:nvPr/>
            </p:nvSpPr>
            <p:spPr>
              <a:xfrm>
                <a:off x="391956" y="3824647"/>
                <a:ext cx="1678144" cy="39498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참여기업의 수혜학생 대상 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실무형 교육과정 고도화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547E5664-C5E6-6F48-9BD5-9A40C52F3922}"/>
                  </a:ext>
                </a:extLst>
              </p:cNvPr>
              <p:cNvSpPr txBox="1"/>
              <p:nvPr/>
            </p:nvSpPr>
            <p:spPr>
              <a:xfrm>
                <a:off x="391956" y="4557704"/>
                <a:ext cx="1678144" cy="57964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학부생 대상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산학 프로젝트형 </a:t>
                </a:r>
                <a:r>
                  <a:rPr lang="ko-KR" altLang="en-US" sz="1200" dirty="0" err="1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캡스톤디자인</a:t>
                </a: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 과정 운영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</p:grp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A8E4DE85-B8AA-B6BE-FF64-B2D987375F92}"/>
                </a:ext>
              </a:extLst>
            </p:cNvPr>
            <p:cNvGrpSpPr/>
            <p:nvPr/>
          </p:nvGrpSpPr>
          <p:grpSpPr>
            <a:xfrm>
              <a:off x="6501777" y="4626595"/>
              <a:ext cx="1693151" cy="2369819"/>
              <a:chOff x="391955" y="3180081"/>
              <a:chExt cx="1693151" cy="2369819"/>
            </a:xfrm>
          </p:grpSpPr>
          <p:sp>
            <p:nvSpPr>
              <p:cNvPr id="97" name="사각형: 둥근 모서리 96">
                <a:extLst>
                  <a:ext uri="{FF2B5EF4-FFF2-40B4-BE49-F238E27FC236}">
                    <a16:creationId xmlns:a16="http://schemas.microsoft.com/office/drawing/2014/main" id="{80B01473-52DC-1C11-8E3D-E7978B3AF1A9}"/>
                  </a:ext>
                </a:extLst>
              </p:cNvPr>
              <p:cNvSpPr/>
              <p:nvPr/>
            </p:nvSpPr>
            <p:spPr>
              <a:xfrm>
                <a:off x="391955" y="3689094"/>
                <a:ext cx="1693151" cy="1860806"/>
              </a:xfrm>
              <a:prstGeom prst="roundRect">
                <a:avLst>
                  <a:gd name="adj" fmla="val 358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grpSp>
            <p:nvGrpSpPr>
              <p:cNvPr id="98" name="그룹 97">
                <a:extLst>
                  <a:ext uri="{FF2B5EF4-FFF2-40B4-BE49-F238E27FC236}">
                    <a16:creationId xmlns:a16="http://schemas.microsoft.com/office/drawing/2014/main" id="{0CC69B11-8830-F458-8A20-CC24F6A6CFDF}"/>
                  </a:ext>
                </a:extLst>
              </p:cNvPr>
              <p:cNvGrpSpPr/>
              <p:nvPr/>
            </p:nvGrpSpPr>
            <p:grpSpPr>
              <a:xfrm>
                <a:off x="432685" y="3180081"/>
                <a:ext cx="1611690" cy="509014"/>
                <a:chOff x="366646" y="3125366"/>
                <a:chExt cx="1611690" cy="575105"/>
              </a:xfrm>
            </p:grpSpPr>
            <p:grpSp>
              <p:nvGrpSpPr>
                <p:cNvPr id="101" name="그룹 100">
                  <a:extLst>
                    <a:ext uri="{FF2B5EF4-FFF2-40B4-BE49-F238E27FC236}">
                      <a16:creationId xmlns:a16="http://schemas.microsoft.com/office/drawing/2014/main" id="{C1944F0C-6C98-3537-C928-90C65AA9F8F2}"/>
                    </a:ext>
                  </a:extLst>
                </p:cNvPr>
                <p:cNvGrpSpPr/>
                <p:nvPr/>
              </p:nvGrpSpPr>
              <p:grpSpPr>
                <a:xfrm>
                  <a:off x="366646" y="3125366"/>
                  <a:ext cx="1611690" cy="575105"/>
                  <a:chOff x="366646" y="3125366"/>
                  <a:chExt cx="1611690" cy="575105"/>
                </a:xfrm>
              </p:grpSpPr>
              <p:sp>
                <p:nvSpPr>
                  <p:cNvPr id="103" name="직사각형 102">
                    <a:extLst>
                      <a:ext uri="{FF2B5EF4-FFF2-40B4-BE49-F238E27FC236}">
                        <a16:creationId xmlns:a16="http://schemas.microsoft.com/office/drawing/2014/main" id="{6B6B862D-A6F0-B4E6-635D-844A8B48C966}"/>
                      </a:ext>
                    </a:extLst>
                  </p:cNvPr>
                  <p:cNvSpPr/>
                  <p:nvPr/>
                </p:nvSpPr>
                <p:spPr>
                  <a:xfrm>
                    <a:off x="367778" y="3125366"/>
                    <a:ext cx="1581671" cy="575105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A4D2E6">
                          <a:alpha val="43000"/>
                        </a:srgbClr>
                      </a:gs>
                      <a:gs pos="100000">
                        <a:srgbClr val="FFFFFF">
                          <a:shade val="100000"/>
                          <a:satMod val="115000"/>
                          <a:alpha val="72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4" name="직사각형 103">
                    <a:extLst>
                      <a:ext uri="{FF2B5EF4-FFF2-40B4-BE49-F238E27FC236}">
                        <a16:creationId xmlns:a16="http://schemas.microsoft.com/office/drawing/2014/main" id="{72226CEB-6A76-7BF4-CE32-A40B7B8B9BCB}"/>
                      </a:ext>
                    </a:extLst>
                  </p:cNvPr>
                  <p:cNvSpPr/>
                  <p:nvPr/>
                </p:nvSpPr>
                <p:spPr>
                  <a:xfrm>
                    <a:off x="366646" y="3125366"/>
                    <a:ext cx="45719" cy="575105"/>
                  </a:xfrm>
                  <a:prstGeom prst="rect">
                    <a:avLst/>
                  </a:prstGeom>
                  <a:solidFill>
                    <a:srgbClr val="2F759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5" name="직사각형 104">
                    <a:extLst>
                      <a:ext uri="{FF2B5EF4-FFF2-40B4-BE49-F238E27FC236}">
                        <a16:creationId xmlns:a16="http://schemas.microsoft.com/office/drawing/2014/main" id="{E2D4A6E0-8411-F803-F40E-ECD77217BF60}"/>
                      </a:ext>
                    </a:extLst>
                  </p:cNvPr>
                  <p:cNvSpPr/>
                  <p:nvPr/>
                </p:nvSpPr>
                <p:spPr>
                  <a:xfrm>
                    <a:off x="1932617" y="3125366"/>
                    <a:ext cx="45719" cy="575105"/>
                  </a:xfrm>
                  <a:prstGeom prst="rect">
                    <a:avLst/>
                  </a:prstGeom>
                  <a:solidFill>
                    <a:srgbClr val="2F759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77B39711-B806-67FF-5674-5BFA011A98DA}"/>
                    </a:ext>
                  </a:extLst>
                </p:cNvPr>
                <p:cNvSpPr txBox="1"/>
                <p:nvPr/>
              </p:nvSpPr>
              <p:spPr>
                <a:xfrm>
                  <a:off x="399578" y="3186338"/>
                  <a:ext cx="1545827" cy="4868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400" kern="0" spc="0" dirty="0">
                      <a:solidFill>
                        <a:srgbClr val="0F2855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고용 연계 프로그램</a:t>
                  </a:r>
                  <a:endParaRPr lang="en-US" altLang="ko-KR" sz="1400" kern="0" spc="0" dirty="0">
                    <a:solidFill>
                      <a:srgbClr val="0F2855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endParaRPr>
                </a:p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400" kern="0" spc="0" dirty="0">
                      <a:solidFill>
                        <a:srgbClr val="0F2855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및 취업지원</a:t>
                  </a:r>
                </a:p>
              </p:txBody>
            </p:sp>
          </p:grp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0119105B-E7CD-B160-BA87-1C1DDC3E2A19}"/>
                  </a:ext>
                </a:extLst>
              </p:cNvPr>
              <p:cNvSpPr txBox="1"/>
              <p:nvPr/>
            </p:nvSpPr>
            <p:spPr>
              <a:xfrm>
                <a:off x="391956" y="3824647"/>
                <a:ext cx="1678144" cy="39498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참여기업 실무 담당자 및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인사담당자 네트워크 구축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919BBCF2-2CAA-57D6-C4D0-C638460E0D98}"/>
                  </a:ext>
                </a:extLst>
              </p:cNvPr>
              <p:cNvSpPr txBox="1"/>
              <p:nvPr/>
            </p:nvSpPr>
            <p:spPr>
              <a:xfrm>
                <a:off x="391956" y="4557704"/>
                <a:ext cx="1678144" cy="57964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참여기업 전용 기업 설명회 및 채용박람회 등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채용연계 프로그램 운영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</p:grp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B358D682-93C6-7D71-1AB0-C5C6BAAA068A}"/>
                </a:ext>
              </a:extLst>
            </p:cNvPr>
            <p:cNvGrpSpPr/>
            <p:nvPr/>
          </p:nvGrpSpPr>
          <p:grpSpPr>
            <a:xfrm>
              <a:off x="8506083" y="4626595"/>
              <a:ext cx="1693151" cy="2369819"/>
              <a:chOff x="391955" y="3180081"/>
              <a:chExt cx="1693151" cy="2369819"/>
            </a:xfrm>
          </p:grpSpPr>
          <p:sp>
            <p:nvSpPr>
              <p:cNvPr id="107" name="사각형: 둥근 모서리 106">
                <a:extLst>
                  <a:ext uri="{FF2B5EF4-FFF2-40B4-BE49-F238E27FC236}">
                    <a16:creationId xmlns:a16="http://schemas.microsoft.com/office/drawing/2014/main" id="{C1E6115B-C395-A002-0B3E-FD2DF590C687}"/>
                  </a:ext>
                </a:extLst>
              </p:cNvPr>
              <p:cNvSpPr/>
              <p:nvPr/>
            </p:nvSpPr>
            <p:spPr>
              <a:xfrm>
                <a:off x="391955" y="3689094"/>
                <a:ext cx="1693151" cy="1860806"/>
              </a:xfrm>
              <a:prstGeom prst="roundRect">
                <a:avLst>
                  <a:gd name="adj" fmla="val 358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grpSp>
            <p:nvGrpSpPr>
              <p:cNvPr id="108" name="그룹 107">
                <a:extLst>
                  <a:ext uri="{FF2B5EF4-FFF2-40B4-BE49-F238E27FC236}">
                    <a16:creationId xmlns:a16="http://schemas.microsoft.com/office/drawing/2014/main" id="{30FD8F8C-C8CA-CD42-84AD-FF4815E3D4AA}"/>
                  </a:ext>
                </a:extLst>
              </p:cNvPr>
              <p:cNvGrpSpPr/>
              <p:nvPr/>
            </p:nvGrpSpPr>
            <p:grpSpPr>
              <a:xfrm>
                <a:off x="432685" y="3180081"/>
                <a:ext cx="1611690" cy="509014"/>
                <a:chOff x="366646" y="3125366"/>
                <a:chExt cx="1611690" cy="575105"/>
              </a:xfrm>
            </p:grpSpPr>
            <p:grpSp>
              <p:nvGrpSpPr>
                <p:cNvPr id="111" name="그룹 110">
                  <a:extLst>
                    <a:ext uri="{FF2B5EF4-FFF2-40B4-BE49-F238E27FC236}">
                      <a16:creationId xmlns:a16="http://schemas.microsoft.com/office/drawing/2014/main" id="{DEA3EA13-F21E-F659-92DF-BCBECEB89FC6}"/>
                    </a:ext>
                  </a:extLst>
                </p:cNvPr>
                <p:cNvGrpSpPr/>
                <p:nvPr/>
              </p:nvGrpSpPr>
              <p:grpSpPr>
                <a:xfrm>
                  <a:off x="366646" y="3125366"/>
                  <a:ext cx="1611690" cy="575105"/>
                  <a:chOff x="366646" y="3125366"/>
                  <a:chExt cx="1611690" cy="575105"/>
                </a:xfrm>
              </p:grpSpPr>
              <p:sp>
                <p:nvSpPr>
                  <p:cNvPr id="113" name="직사각형 112">
                    <a:extLst>
                      <a:ext uri="{FF2B5EF4-FFF2-40B4-BE49-F238E27FC236}">
                        <a16:creationId xmlns:a16="http://schemas.microsoft.com/office/drawing/2014/main" id="{FF1B8390-92AA-8038-B150-E37284B6258C}"/>
                      </a:ext>
                    </a:extLst>
                  </p:cNvPr>
                  <p:cNvSpPr/>
                  <p:nvPr/>
                </p:nvSpPr>
                <p:spPr>
                  <a:xfrm>
                    <a:off x="367778" y="3125366"/>
                    <a:ext cx="1581671" cy="575105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A4D2E6">
                          <a:alpha val="43000"/>
                        </a:srgbClr>
                      </a:gs>
                      <a:gs pos="100000">
                        <a:srgbClr val="FFFFFF">
                          <a:shade val="100000"/>
                          <a:satMod val="115000"/>
                          <a:alpha val="72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14" name="직사각형 113">
                    <a:extLst>
                      <a:ext uri="{FF2B5EF4-FFF2-40B4-BE49-F238E27FC236}">
                        <a16:creationId xmlns:a16="http://schemas.microsoft.com/office/drawing/2014/main" id="{B414B479-46FE-836C-DB1D-CB07C0187604}"/>
                      </a:ext>
                    </a:extLst>
                  </p:cNvPr>
                  <p:cNvSpPr/>
                  <p:nvPr/>
                </p:nvSpPr>
                <p:spPr>
                  <a:xfrm>
                    <a:off x="366646" y="3125366"/>
                    <a:ext cx="45719" cy="575105"/>
                  </a:xfrm>
                  <a:prstGeom prst="rect">
                    <a:avLst/>
                  </a:prstGeom>
                  <a:solidFill>
                    <a:srgbClr val="2F759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15" name="직사각형 114">
                    <a:extLst>
                      <a:ext uri="{FF2B5EF4-FFF2-40B4-BE49-F238E27FC236}">
                        <a16:creationId xmlns:a16="http://schemas.microsoft.com/office/drawing/2014/main" id="{235B8CEE-5359-A330-777E-EC2A9A15CA2A}"/>
                      </a:ext>
                    </a:extLst>
                  </p:cNvPr>
                  <p:cNvSpPr/>
                  <p:nvPr/>
                </p:nvSpPr>
                <p:spPr>
                  <a:xfrm>
                    <a:off x="1932617" y="3125366"/>
                    <a:ext cx="45719" cy="575105"/>
                  </a:xfrm>
                  <a:prstGeom prst="rect">
                    <a:avLst/>
                  </a:prstGeom>
                  <a:solidFill>
                    <a:srgbClr val="2F759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42EBC799-37BD-E9C0-365C-AC5740F8BAAC}"/>
                    </a:ext>
                  </a:extLst>
                </p:cNvPr>
                <p:cNvSpPr txBox="1"/>
                <p:nvPr/>
              </p:nvSpPr>
              <p:spPr>
                <a:xfrm>
                  <a:off x="399578" y="3186338"/>
                  <a:ext cx="1545827" cy="4868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400" kern="0" spc="0" dirty="0">
                      <a:solidFill>
                        <a:srgbClr val="0F2855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성과 확산 및</a:t>
                  </a:r>
                  <a:endParaRPr lang="en-US" altLang="ko-KR" sz="1400" kern="0" spc="0" dirty="0">
                    <a:solidFill>
                      <a:srgbClr val="0F2855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endParaRPr>
                </a:p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400" kern="0" spc="0" dirty="0">
                      <a:solidFill>
                        <a:srgbClr val="0F2855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홍보</a:t>
                  </a:r>
                  <a:endParaRPr lang="en-US" altLang="ko-KR" sz="1400" kern="0" spc="0" dirty="0">
                    <a:solidFill>
                      <a:srgbClr val="0F2855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endParaRPr>
                </a:p>
              </p:txBody>
            </p:sp>
          </p:grp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AADB629-C7A8-B337-3CF1-628241D6BD4B}"/>
                  </a:ext>
                </a:extLst>
              </p:cNvPr>
              <p:cNvSpPr txBox="1"/>
              <p:nvPr/>
            </p:nvSpPr>
            <p:spPr>
              <a:xfrm>
                <a:off x="391956" y="3824647"/>
                <a:ext cx="1678144" cy="60529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산학프로젝트 기반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 err="1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캡스톤</a:t>
                </a: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 디자인 성과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발표회 및 우수사례 홍보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969E2D7-5464-3F2C-3E2A-C112FE1ECC9C}"/>
                  </a:ext>
                </a:extLst>
              </p:cNvPr>
              <p:cNvSpPr txBox="1"/>
              <p:nvPr/>
            </p:nvSpPr>
            <p:spPr>
              <a:xfrm>
                <a:off x="391956" y="4557704"/>
                <a:ext cx="1678144" cy="39498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이수 후 현장실습 및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sz="120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취업연계</a:t>
                </a:r>
                <a:endParaRPr lang="en-US" altLang="ko-KR" sz="120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</p:grp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3EF55D4E-C793-D93E-7243-3B3DF9633667}"/>
                </a:ext>
              </a:extLst>
            </p:cNvPr>
            <p:cNvGrpSpPr/>
            <p:nvPr/>
          </p:nvGrpSpPr>
          <p:grpSpPr>
            <a:xfrm>
              <a:off x="2232053" y="4063204"/>
              <a:ext cx="1962794" cy="398696"/>
              <a:chOff x="2023338" y="2520839"/>
              <a:chExt cx="1871524" cy="398696"/>
            </a:xfrm>
          </p:grpSpPr>
          <p:sp>
            <p:nvSpPr>
              <p:cNvPr id="117" name="사각형: 둥근 모서리 116">
                <a:extLst>
                  <a:ext uri="{FF2B5EF4-FFF2-40B4-BE49-F238E27FC236}">
                    <a16:creationId xmlns:a16="http://schemas.microsoft.com/office/drawing/2014/main" id="{907CA8C4-6E59-E7C9-2344-6C14D7B6919B}"/>
                  </a:ext>
                </a:extLst>
              </p:cNvPr>
              <p:cNvSpPr/>
              <p:nvPr/>
            </p:nvSpPr>
            <p:spPr>
              <a:xfrm>
                <a:off x="2023338" y="2520839"/>
                <a:ext cx="1871524" cy="398696"/>
              </a:xfrm>
              <a:prstGeom prst="roundRect">
                <a:avLst>
                  <a:gd name="adj" fmla="val 8024"/>
                </a:avLst>
              </a:prstGeom>
              <a:solidFill>
                <a:srgbClr val="2B7199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" name="평행 사변형 117">
                <a:extLst>
                  <a:ext uri="{FF2B5EF4-FFF2-40B4-BE49-F238E27FC236}">
                    <a16:creationId xmlns:a16="http://schemas.microsoft.com/office/drawing/2014/main" id="{8911DCCE-2E49-09BF-B405-728D5DD25CD4}"/>
                  </a:ext>
                </a:extLst>
              </p:cNvPr>
              <p:cNvSpPr/>
              <p:nvPr/>
            </p:nvSpPr>
            <p:spPr>
              <a:xfrm>
                <a:off x="3298825" y="2545499"/>
                <a:ext cx="470718" cy="326067"/>
              </a:xfrm>
              <a:prstGeom prst="parallelogram">
                <a:avLst/>
              </a:prstGeom>
              <a:gradFill>
                <a:gsLst>
                  <a:gs pos="0">
                    <a:srgbClr val="2B7199">
                      <a:alpha val="75000"/>
                    </a:srgbClr>
                  </a:gs>
                  <a:gs pos="100000">
                    <a:srgbClr val="FFFFFF">
                      <a:shade val="100000"/>
                      <a:satMod val="115000"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636E2718-C6A2-BCAA-2C69-6378E3B43BB4}"/>
                  </a:ext>
                </a:extLst>
              </p:cNvPr>
              <p:cNvSpPr txBox="1"/>
              <p:nvPr/>
            </p:nvSpPr>
            <p:spPr>
              <a:xfrm>
                <a:off x="2037879" y="2612576"/>
                <a:ext cx="1842443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600" kern="0" spc="0" dirty="0">
                    <a:solidFill>
                      <a:schemeClr val="bg1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 이론</a:t>
                </a:r>
              </a:p>
            </p:txBody>
          </p:sp>
        </p:grp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BA680B8B-62FB-6889-A5F3-62D817CFDB3D}"/>
                </a:ext>
              </a:extLst>
            </p:cNvPr>
            <p:cNvGrpSpPr/>
            <p:nvPr/>
          </p:nvGrpSpPr>
          <p:grpSpPr>
            <a:xfrm>
              <a:off x="4297894" y="4063204"/>
              <a:ext cx="1962794" cy="398696"/>
              <a:chOff x="2023338" y="2520839"/>
              <a:chExt cx="1871524" cy="398696"/>
            </a:xfrm>
          </p:grpSpPr>
          <p:sp>
            <p:nvSpPr>
              <p:cNvPr id="121" name="사각형: 둥근 모서리 120">
                <a:extLst>
                  <a:ext uri="{FF2B5EF4-FFF2-40B4-BE49-F238E27FC236}">
                    <a16:creationId xmlns:a16="http://schemas.microsoft.com/office/drawing/2014/main" id="{8A733571-962C-A3B1-6E64-60FA3B8A32C2}"/>
                  </a:ext>
                </a:extLst>
              </p:cNvPr>
              <p:cNvSpPr/>
              <p:nvPr/>
            </p:nvSpPr>
            <p:spPr>
              <a:xfrm>
                <a:off x="2023338" y="2520839"/>
                <a:ext cx="1871524" cy="398696"/>
              </a:xfrm>
              <a:prstGeom prst="roundRect">
                <a:avLst>
                  <a:gd name="adj" fmla="val 8024"/>
                </a:avLst>
              </a:prstGeom>
              <a:solidFill>
                <a:srgbClr val="2B7199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2" name="평행 사변형 121">
                <a:extLst>
                  <a:ext uri="{FF2B5EF4-FFF2-40B4-BE49-F238E27FC236}">
                    <a16:creationId xmlns:a16="http://schemas.microsoft.com/office/drawing/2014/main" id="{982AFE1C-533C-798C-B505-68E2B8179A0E}"/>
                  </a:ext>
                </a:extLst>
              </p:cNvPr>
              <p:cNvSpPr/>
              <p:nvPr/>
            </p:nvSpPr>
            <p:spPr>
              <a:xfrm>
                <a:off x="3298825" y="2545499"/>
                <a:ext cx="470718" cy="326067"/>
              </a:xfrm>
              <a:prstGeom prst="parallelogram">
                <a:avLst/>
              </a:prstGeom>
              <a:gradFill>
                <a:gsLst>
                  <a:gs pos="0">
                    <a:srgbClr val="2B7199">
                      <a:alpha val="75000"/>
                    </a:srgbClr>
                  </a:gs>
                  <a:gs pos="100000">
                    <a:srgbClr val="FFFFFF">
                      <a:shade val="100000"/>
                      <a:satMod val="115000"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DE0578A7-644C-AD73-98EF-5DD95C0E321B}"/>
                  </a:ext>
                </a:extLst>
              </p:cNvPr>
              <p:cNvSpPr txBox="1"/>
              <p:nvPr/>
            </p:nvSpPr>
            <p:spPr>
              <a:xfrm>
                <a:off x="2037879" y="2612576"/>
                <a:ext cx="1842443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600" kern="0" spc="0" dirty="0">
                    <a:solidFill>
                      <a:schemeClr val="bg1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 소재</a:t>
                </a:r>
              </a:p>
            </p:txBody>
          </p:sp>
        </p:grp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3E4C69E1-3BAE-1EC7-0AE0-1B72085CDF16}"/>
                </a:ext>
              </a:extLst>
            </p:cNvPr>
            <p:cNvGrpSpPr/>
            <p:nvPr/>
          </p:nvGrpSpPr>
          <p:grpSpPr>
            <a:xfrm>
              <a:off x="6363735" y="4063204"/>
              <a:ext cx="1962794" cy="398696"/>
              <a:chOff x="2023338" y="2520839"/>
              <a:chExt cx="1871524" cy="398696"/>
            </a:xfrm>
          </p:grpSpPr>
          <p:sp>
            <p:nvSpPr>
              <p:cNvPr id="125" name="사각형: 둥근 모서리 124">
                <a:extLst>
                  <a:ext uri="{FF2B5EF4-FFF2-40B4-BE49-F238E27FC236}">
                    <a16:creationId xmlns:a16="http://schemas.microsoft.com/office/drawing/2014/main" id="{B4A04863-DC75-B060-5DB1-918E19D33138}"/>
                  </a:ext>
                </a:extLst>
              </p:cNvPr>
              <p:cNvSpPr/>
              <p:nvPr/>
            </p:nvSpPr>
            <p:spPr>
              <a:xfrm>
                <a:off x="2023338" y="2520839"/>
                <a:ext cx="1871524" cy="398696"/>
              </a:xfrm>
              <a:prstGeom prst="roundRect">
                <a:avLst>
                  <a:gd name="adj" fmla="val 8024"/>
                </a:avLst>
              </a:prstGeom>
              <a:solidFill>
                <a:srgbClr val="2B7199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6" name="평행 사변형 125">
                <a:extLst>
                  <a:ext uri="{FF2B5EF4-FFF2-40B4-BE49-F238E27FC236}">
                    <a16:creationId xmlns:a16="http://schemas.microsoft.com/office/drawing/2014/main" id="{3D74CBF5-A74F-5DCC-50E9-0A1967F37A47}"/>
                  </a:ext>
                </a:extLst>
              </p:cNvPr>
              <p:cNvSpPr/>
              <p:nvPr/>
            </p:nvSpPr>
            <p:spPr>
              <a:xfrm>
                <a:off x="3298825" y="2545499"/>
                <a:ext cx="470718" cy="326067"/>
              </a:xfrm>
              <a:prstGeom prst="parallelogram">
                <a:avLst/>
              </a:prstGeom>
              <a:gradFill>
                <a:gsLst>
                  <a:gs pos="0">
                    <a:srgbClr val="2B7199">
                      <a:alpha val="75000"/>
                    </a:srgbClr>
                  </a:gs>
                  <a:gs pos="100000">
                    <a:srgbClr val="FFFFFF">
                      <a:shade val="100000"/>
                      <a:satMod val="115000"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7554F333-D26D-9B37-7154-F90FE6CC47FE}"/>
                  </a:ext>
                </a:extLst>
              </p:cNvPr>
              <p:cNvSpPr txBox="1"/>
              <p:nvPr/>
            </p:nvSpPr>
            <p:spPr>
              <a:xfrm>
                <a:off x="2037879" y="2612576"/>
                <a:ext cx="1842443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600" kern="0" spc="0" dirty="0">
                    <a:solidFill>
                      <a:schemeClr val="bg1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 공정</a:t>
                </a:r>
              </a:p>
            </p:txBody>
          </p: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1E2CB68A-DAD2-104C-E49C-9B1BDA4B31AA}"/>
                </a:ext>
              </a:extLst>
            </p:cNvPr>
            <p:cNvGrpSpPr/>
            <p:nvPr/>
          </p:nvGrpSpPr>
          <p:grpSpPr>
            <a:xfrm>
              <a:off x="8429577" y="4063204"/>
              <a:ext cx="1962794" cy="398696"/>
              <a:chOff x="2023338" y="2520839"/>
              <a:chExt cx="1871524" cy="398696"/>
            </a:xfrm>
          </p:grpSpPr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A9C44AF-55C9-4ED0-BEB2-C8A417AE2C4C}"/>
                  </a:ext>
                </a:extLst>
              </p:cNvPr>
              <p:cNvSpPr/>
              <p:nvPr/>
            </p:nvSpPr>
            <p:spPr>
              <a:xfrm>
                <a:off x="2023338" y="2520839"/>
                <a:ext cx="1871524" cy="398696"/>
              </a:xfrm>
              <a:prstGeom prst="roundRect">
                <a:avLst>
                  <a:gd name="adj" fmla="val 8024"/>
                </a:avLst>
              </a:prstGeom>
              <a:solidFill>
                <a:srgbClr val="2B7199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0" name="평행 사변형 129">
                <a:extLst>
                  <a:ext uri="{FF2B5EF4-FFF2-40B4-BE49-F238E27FC236}">
                    <a16:creationId xmlns:a16="http://schemas.microsoft.com/office/drawing/2014/main" id="{83FFE616-B9AD-CBD3-069D-5233E0EC8022}"/>
                  </a:ext>
                </a:extLst>
              </p:cNvPr>
              <p:cNvSpPr/>
              <p:nvPr/>
            </p:nvSpPr>
            <p:spPr>
              <a:xfrm>
                <a:off x="3298825" y="2545499"/>
                <a:ext cx="470718" cy="326067"/>
              </a:xfrm>
              <a:prstGeom prst="parallelogram">
                <a:avLst/>
              </a:prstGeom>
              <a:gradFill>
                <a:gsLst>
                  <a:gs pos="0">
                    <a:srgbClr val="2B7199">
                      <a:alpha val="75000"/>
                    </a:srgbClr>
                  </a:gs>
                  <a:gs pos="100000">
                    <a:srgbClr val="FFFFFF">
                      <a:shade val="100000"/>
                      <a:satMod val="115000"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06C34A83-F7FC-E2FB-94B0-1B37CF9D6C5B}"/>
                  </a:ext>
                </a:extLst>
              </p:cNvPr>
              <p:cNvSpPr txBox="1"/>
              <p:nvPr/>
            </p:nvSpPr>
            <p:spPr>
              <a:xfrm>
                <a:off x="2037879" y="2612576"/>
                <a:ext cx="1842443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600" kern="0" spc="0" dirty="0">
                    <a:solidFill>
                      <a:schemeClr val="bg1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 평가</a:t>
                </a:r>
                <a:r>
                  <a:rPr lang="en-US" altLang="ko-KR" sz="1600" kern="0" spc="0" dirty="0">
                    <a:solidFill>
                      <a:schemeClr val="bg1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/</a:t>
                </a:r>
                <a:r>
                  <a:rPr lang="ko-KR" altLang="en-US" sz="1600" kern="0" spc="0" dirty="0">
                    <a:solidFill>
                      <a:schemeClr val="bg1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분석</a:t>
                </a:r>
              </a:p>
            </p:txBody>
          </p: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04E7C449-737F-F6D1-75B2-7F98827244C9}"/>
                </a:ext>
              </a:extLst>
            </p:cNvPr>
            <p:cNvSpPr txBox="1"/>
            <p:nvPr/>
          </p:nvSpPr>
          <p:spPr>
            <a:xfrm>
              <a:off x="578854" y="4163553"/>
              <a:ext cx="1438084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1600" kern="0" spc="0" dirty="0">
                  <a:solidFill>
                    <a:srgbClr val="4BC2DB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4</a:t>
              </a:r>
              <a:r>
                <a:rPr lang="ko-KR" altLang="en-US" sz="1600" kern="0" spc="0" dirty="0">
                  <a:solidFill>
                    <a:srgbClr val="4BC2DB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대 </a:t>
              </a:r>
              <a:r>
                <a:rPr lang="ko-KR" altLang="en-US" sz="16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교육 </a:t>
              </a:r>
              <a:r>
                <a:rPr lang="ko-KR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트랙</a:t>
              </a:r>
              <a:endParaRPr lang="ko-KR" altLang="en-US" sz="16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259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B72CAA88-1709-3892-F30E-588D3CA42D17}"/>
              </a:ext>
            </a:extLst>
          </p:cNvPr>
          <p:cNvGrpSpPr/>
          <p:nvPr/>
        </p:nvGrpSpPr>
        <p:grpSpPr>
          <a:xfrm>
            <a:off x="793920" y="1868453"/>
            <a:ext cx="1580700" cy="1252673"/>
            <a:chOff x="603527" y="2407603"/>
            <a:chExt cx="1580700" cy="125267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7319D60-7A04-A0DD-6F04-5D0F7246E5A3}"/>
                </a:ext>
              </a:extLst>
            </p:cNvPr>
            <p:cNvSpPr txBox="1"/>
            <p:nvPr/>
          </p:nvSpPr>
          <p:spPr>
            <a:xfrm>
              <a:off x="603527" y="3429444"/>
              <a:ext cx="1580700" cy="2308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500" kern="0" spc="0" dirty="0" err="1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에너지신소재공학과</a:t>
              </a:r>
              <a:endParaRPr lang="en-US" altLang="ko-KR" sz="1500" kern="0" spc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B4AED032-3A98-7160-7CDA-AFDC240FAED7}"/>
                </a:ext>
              </a:extLst>
            </p:cNvPr>
            <p:cNvSpPr/>
            <p:nvPr/>
          </p:nvSpPr>
          <p:spPr>
            <a:xfrm>
              <a:off x="678518" y="2407603"/>
              <a:ext cx="1430718" cy="924224"/>
            </a:xfrm>
            <a:custGeom>
              <a:avLst/>
              <a:gdLst>
                <a:gd name="connsiteX0" fmla="*/ 715359 w 1430718"/>
                <a:gd name="connsiteY0" fmla="*/ 0 h 924224"/>
                <a:gd name="connsiteX1" fmla="*/ 1430718 w 1430718"/>
                <a:gd name="connsiteY1" fmla="*/ 715359 h 924224"/>
                <a:gd name="connsiteX2" fmla="*/ 1416185 w 1430718"/>
                <a:gd name="connsiteY2" fmla="*/ 859529 h 924224"/>
                <a:gd name="connsiteX3" fmla="*/ 1396102 w 1430718"/>
                <a:gd name="connsiteY3" fmla="*/ 924224 h 924224"/>
                <a:gd name="connsiteX4" fmla="*/ 34616 w 1430718"/>
                <a:gd name="connsiteY4" fmla="*/ 924224 h 924224"/>
                <a:gd name="connsiteX5" fmla="*/ 14534 w 1430718"/>
                <a:gd name="connsiteY5" fmla="*/ 859529 h 924224"/>
                <a:gd name="connsiteX6" fmla="*/ 0 w 1430718"/>
                <a:gd name="connsiteY6" fmla="*/ 715359 h 924224"/>
                <a:gd name="connsiteX7" fmla="*/ 715359 w 1430718"/>
                <a:gd name="connsiteY7" fmla="*/ 0 h 924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0718" h="924224">
                  <a:moveTo>
                    <a:pt x="715359" y="0"/>
                  </a:moveTo>
                  <a:cubicBezTo>
                    <a:pt x="1110441" y="0"/>
                    <a:pt x="1430718" y="320277"/>
                    <a:pt x="1430718" y="715359"/>
                  </a:cubicBezTo>
                  <a:cubicBezTo>
                    <a:pt x="1430718" y="764744"/>
                    <a:pt x="1425714" y="812961"/>
                    <a:pt x="1416185" y="859529"/>
                  </a:cubicBezTo>
                  <a:lnTo>
                    <a:pt x="1396102" y="924224"/>
                  </a:lnTo>
                  <a:lnTo>
                    <a:pt x="34616" y="924224"/>
                  </a:lnTo>
                  <a:lnTo>
                    <a:pt x="14534" y="859529"/>
                  </a:lnTo>
                  <a:cubicBezTo>
                    <a:pt x="5004" y="812961"/>
                    <a:pt x="0" y="764744"/>
                    <a:pt x="0" y="715359"/>
                  </a:cubicBezTo>
                  <a:cubicBezTo>
                    <a:pt x="0" y="320277"/>
                    <a:pt x="320277" y="0"/>
                    <a:pt x="71535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9B29D66-9741-0705-FE78-D6540109CFBD}"/>
              </a:ext>
            </a:extLst>
          </p:cNvPr>
          <p:cNvGrpSpPr/>
          <p:nvPr/>
        </p:nvGrpSpPr>
        <p:grpSpPr>
          <a:xfrm>
            <a:off x="2676643" y="1868453"/>
            <a:ext cx="1580700" cy="1252673"/>
            <a:chOff x="603527" y="2407603"/>
            <a:chExt cx="1580700" cy="125267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7D5B133-55B4-70FD-9AA9-9F42F971F7AE}"/>
                </a:ext>
              </a:extLst>
            </p:cNvPr>
            <p:cNvSpPr txBox="1"/>
            <p:nvPr/>
          </p:nvSpPr>
          <p:spPr>
            <a:xfrm>
              <a:off x="603527" y="3429444"/>
              <a:ext cx="1580700" cy="2308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500" kern="0" spc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화공생물공학과</a:t>
              </a:r>
              <a:endParaRPr lang="en-US" altLang="ko-KR" sz="1500" kern="0" spc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196C579A-71FB-EFF2-3891-D6A7C3F31263}"/>
                </a:ext>
              </a:extLst>
            </p:cNvPr>
            <p:cNvSpPr/>
            <p:nvPr/>
          </p:nvSpPr>
          <p:spPr>
            <a:xfrm>
              <a:off x="678518" y="2407603"/>
              <a:ext cx="1430718" cy="924224"/>
            </a:xfrm>
            <a:custGeom>
              <a:avLst/>
              <a:gdLst>
                <a:gd name="connsiteX0" fmla="*/ 715359 w 1430718"/>
                <a:gd name="connsiteY0" fmla="*/ 0 h 924224"/>
                <a:gd name="connsiteX1" fmla="*/ 1430718 w 1430718"/>
                <a:gd name="connsiteY1" fmla="*/ 715359 h 924224"/>
                <a:gd name="connsiteX2" fmla="*/ 1416185 w 1430718"/>
                <a:gd name="connsiteY2" fmla="*/ 859529 h 924224"/>
                <a:gd name="connsiteX3" fmla="*/ 1396102 w 1430718"/>
                <a:gd name="connsiteY3" fmla="*/ 924224 h 924224"/>
                <a:gd name="connsiteX4" fmla="*/ 34616 w 1430718"/>
                <a:gd name="connsiteY4" fmla="*/ 924224 h 924224"/>
                <a:gd name="connsiteX5" fmla="*/ 14534 w 1430718"/>
                <a:gd name="connsiteY5" fmla="*/ 859529 h 924224"/>
                <a:gd name="connsiteX6" fmla="*/ 0 w 1430718"/>
                <a:gd name="connsiteY6" fmla="*/ 715359 h 924224"/>
                <a:gd name="connsiteX7" fmla="*/ 715359 w 1430718"/>
                <a:gd name="connsiteY7" fmla="*/ 0 h 924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0718" h="924224">
                  <a:moveTo>
                    <a:pt x="715359" y="0"/>
                  </a:moveTo>
                  <a:cubicBezTo>
                    <a:pt x="1110441" y="0"/>
                    <a:pt x="1430718" y="320277"/>
                    <a:pt x="1430718" y="715359"/>
                  </a:cubicBezTo>
                  <a:cubicBezTo>
                    <a:pt x="1430718" y="764744"/>
                    <a:pt x="1425714" y="812961"/>
                    <a:pt x="1416185" y="859529"/>
                  </a:cubicBezTo>
                  <a:lnTo>
                    <a:pt x="1396102" y="924224"/>
                  </a:lnTo>
                  <a:lnTo>
                    <a:pt x="34616" y="924224"/>
                  </a:lnTo>
                  <a:lnTo>
                    <a:pt x="14534" y="859529"/>
                  </a:lnTo>
                  <a:cubicBezTo>
                    <a:pt x="5004" y="812961"/>
                    <a:pt x="0" y="764744"/>
                    <a:pt x="0" y="715359"/>
                  </a:cubicBezTo>
                  <a:cubicBezTo>
                    <a:pt x="0" y="320277"/>
                    <a:pt x="320277" y="0"/>
                    <a:pt x="71535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D724A5E5-1992-E05E-28CF-5FE748558333}"/>
              </a:ext>
            </a:extLst>
          </p:cNvPr>
          <p:cNvGrpSpPr/>
          <p:nvPr/>
        </p:nvGrpSpPr>
        <p:grpSpPr>
          <a:xfrm>
            <a:off x="4559366" y="1868453"/>
            <a:ext cx="1580700" cy="1252673"/>
            <a:chOff x="603527" y="2407603"/>
            <a:chExt cx="1580700" cy="125267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14EC27C-19C1-D453-A9D7-E6E0EE27C6B2}"/>
                </a:ext>
              </a:extLst>
            </p:cNvPr>
            <p:cNvSpPr txBox="1"/>
            <p:nvPr/>
          </p:nvSpPr>
          <p:spPr>
            <a:xfrm>
              <a:off x="603527" y="3429444"/>
              <a:ext cx="1580700" cy="2308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500" kern="0" spc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물리학과</a:t>
              </a:r>
              <a:endParaRPr lang="en-US" altLang="ko-KR" sz="1500" kern="0" spc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45D3305D-7E7D-B795-3DC3-1384E9D83D74}"/>
                </a:ext>
              </a:extLst>
            </p:cNvPr>
            <p:cNvSpPr/>
            <p:nvPr/>
          </p:nvSpPr>
          <p:spPr>
            <a:xfrm>
              <a:off x="678518" y="2407603"/>
              <a:ext cx="1430718" cy="924224"/>
            </a:xfrm>
            <a:custGeom>
              <a:avLst/>
              <a:gdLst>
                <a:gd name="connsiteX0" fmla="*/ 715359 w 1430718"/>
                <a:gd name="connsiteY0" fmla="*/ 0 h 924224"/>
                <a:gd name="connsiteX1" fmla="*/ 1430718 w 1430718"/>
                <a:gd name="connsiteY1" fmla="*/ 715359 h 924224"/>
                <a:gd name="connsiteX2" fmla="*/ 1416185 w 1430718"/>
                <a:gd name="connsiteY2" fmla="*/ 859529 h 924224"/>
                <a:gd name="connsiteX3" fmla="*/ 1396102 w 1430718"/>
                <a:gd name="connsiteY3" fmla="*/ 924224 h 924224"/>
                <a:gd name="connsiteX4" fmla="*/ 34616 w 1430718"/>
                <a:gd name="connsiteY4" fmla="*/ 924224 h 924224"/>
                <a:gd name="connsiteX5" fmla="*/ 14534 w 1430718"/>
                <a:gd name="connsiteY5" fmla="*/ 859529 h 924224"/>
                <a:gd name="connsiteX6" fmla="*/ 0 w 1430718"/>
                <a:gd name="connsiteY6" fmla="*/ 715359 h 924224"/>
                <a:gd name="connsiteX7" fmla="*/ 715359 w 1430718"/>
                <a:gd name="connsiteY7" fmla="*/ 0 h 924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0718" h="924224">
                  <a:moveTo>
                    <a:pt x="715359" y="0"/>
                  </a:moveTo>
                  <a:cubicBezTo>
                    <a:pt x="1110441" y="0"/>
                    <a:pt x="1430718" y="320277"/>
                    <a:pt x="1430718" y="715359"/>
                  </a:cubicBezTo>
                  <a:cubicBezTo>
                    <a:pt x="1430718" y="764744"/>
                    <a:pt x="1425714" y="812961"/>
                    <a:pt x="1416185" y="859529"/>
                  </a:cubicBezTo>
                  <a:lnTo>
                    <a:pt x="1396102" y="924224"/>
                  </a:lnTo>
                  <a:lnTo>
                    <a:pt x="34616" y="924224"/>
                  </a:lnTo>
                  <a:lnTo>
                    <a:pt x="14534" y="859529"/>
                  </a:lnTo>
                  <a:cubicBezTo>
                    <a:pt x="5004" y="812961"/>
                    <a:pt x="0" y="764744"/>
                    <a:pt x="0" y="715359"/>
                  </a:cubicBezTo>
                  <a:cubicBezTo>
                    <a:pt x="0" y="320277"/>
                    <a:pt x="320277" y="0"/>
                    <a:pt x="71535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13F24492-E309-048E-D211-AEFD6AD0A3F1}"/>
              </a:ext>
            </a:extLst>
          </p:cNvPr>
          <p:cNvGrpSpPr/>
          <p:nvPr/>
        </p:nvGrpSpPr>
        <p:grpSpPr>
          <a:xfrm>
            <a:off x="6442089" y="1868453"/>
            <a:ext cx="1580700" cy="1252673"/>
            <a:chOff x="603527" y="2407603"/>
            <a:chExt cx="1580700" cy="125267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13AC94A-54DF-B741-426F-7E21499564B2}"/>
                </a:ext>
              </a:extLst>
            </p:cNvPr>
            <p:cNvSpPr txBox="1"/>
            <p:nvPr/>
          </p:nvSpPr>
          <p:spPr>
            <a:xfrm>
              <a:off x="603527" y="3429444"/>
              <a:ext cx="1580700" cy="2308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500" kern="0" spc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화학과</a:t>
              </a:r>
              <a:endParaRPr lang="en-US" altLang="ko-KR" sz="1500" kern="0" spc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id="{A85EC731-95A0-CEB9-2B9F-2ECB2A9D5672}"/>
                </a:ext>
              </a:extLst>
            </p:cNvPr>
            <p:cNvSpPr/>
            <p:nvPr/>
          </p:nvSpPr>
          <p:spPr>
            <a:xfrm>
              <a:off x="678518" y="2407603"/>
              <a:ext cx="1430718" cy="924224"/>
            </a:xfrm>
            <a:custGeom>
              <a:avLst/>
              <a:gdLst>
                <a:gd name="connsiteX0" fmla="*/ 715359 w 1430718"/>
                <a:gd name="connsiteY0" fmla="*/ 0 h 924224"/>
                <a:gd name="connsiteX1" fmla="*/ 1430718 w 1430718"/>
                <a:gd name="connsiteY1" fmla="*/ 715359 h 924224"/>
                <a:gd name="connsiteX2" fmla="*/ 1416185 w 1430718"/>
                <a:gd name="connsiteY2" fmla="*/ 859529 h 924224"/>
                <a:gd name="connsiteX3" fmla="*/ 1396102 w 1430718"/>
                <a:gd name="connsiteY3" fmla="*/ 924224 h 924224"/>
                <a:gd name="connsiteX4" fmla="*/ 34616 w 1430718"/>
                <a:gd name="connsiteY4" fmla="*/ 924224 h 924224"/>
                <a:gd name="connsiteX5" fmla="*/ 14534 w 1430718"/>
                <a:gd name="connsiteY5" fmla="*/ 859529 h 924224"/>
                <a:gd name="connsiteX6" fmla="*/ 0 w 1430718"/>
                <a:gd name="connsiteY6" fmla="*/ 715359 h 924224"/>
                <a:gd name="connsiteX7" fmla="*/ 715359 w 1430718"/>
                <a:gd name="connsiteY7" fmla="*/ 0 h 924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0718" h="924224">
                  <a:moveTo>
                    <a:pt x="715359" y="0"/>
                  </a:moveTo>
                  <a:cubicBezTo>
                    <a:pt x="1110441" y="0"/>
                    <a:pt x="1430718" y="320277"/>
                    <a:pt x="1430718" y="715359"/>
                  </a:cubicBezTo>
                  <a:cubicBezTo>
                    <a:pt x="1430718" y="764744"/>
                    <a:pt x="1425714" y="812961"/>
                    <a:pt x="1416185" y="859529"/>
                  </a:cubicBezTo>
                  <a:lnTo>
                    <a:pt x="1396102" y="924224"/>
                  </a:lnTo>
                  <a:lnTo>
                    <a:pt x="34616" y="924224"/>
                  </a:lnTo>
                  <a:lnTo>
                    <a:pt x="14534" y="859529"/>
                  </a:lnTo>
                  <a:cubicBezTo>
                    <a:pt x="5004" y="812961"/>
                    <a:pt x="0" y="764744"/>
                    <a:pt x="0" y="715359"/>
                  </a:cubicBezTo>
                  <a:cubicBezTo>
                    <a:pt x="0" y="320277"/>
                    <a:pt x="320277" y="0"/>
                    <a:pt x="71535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D7F24847-93C9-2FE8-72D5-FE07B09A4DD4}"/>
              </a:ext>
            </a:extLst>
          </p:cNvPr>
          <p:cNvGrpSpPr/>
          <p:nvPr/>
        </p:nvGrpSpPr>
        <p:grpSpPr>
          <a:xfrm>
            <a:off x="8324812" y="1868453"/>
            <a:ext cx="1580700" cy="1252673"/>
            <a:chOff x="603527" y="2407603"/>
            <a:chExt cx="1580700" cy="125267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E07173C-B9CE-9BDB-3BEF-BE5991EF440A}"/>
                </a:ext>
              </a:extLst>
            </p:cNvPr>
            <p:cNvSpPr txBox="1"/>
            <p:nvPr/>
          </p:nvSpPr>
          <p:spPr>
            <a:xfrm>
              <a:off x="603527" y="3429444"/>
              <a:ext cx="1580700" cy="2308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500" kern="0" spc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기계공학과</a:t>
              </a:r>
              <a:endParaRPr lang="en-US" altLang="ko-KR" sz="1500" kern="0" spc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sp>
          <p:nvSpPr>
            <p:cNvPr id="57" name="자유형: 도형 56">
              <a:extLst>
                <a:ext uri="{FF2B5EF4-FFF2-40B4-BE49-F238E27FC236}">
                  <a16:creationId xmlns:a16="http://schemas.microsoft.com/office/drawing/2014/main" id="{F05C7AD2-F36C-D6E9-9047-1B897DB33305}"/>
                </a:ext>
              </a:extLst>
            </p:cNvPr>
            <p:cNvSpPr/>
            <p:nvPr/>
          </p:nvSpPr>
          <p:spPr>
            <a:xfrm>
              <a:off x="678518" y="2407603"/>
              <a:ext cx="1430718" cy="924224"/>
            </a:xfrm>
            <a:custGeom>
              <a:avLst/>
              <a:gdLst>
                <a:gd name="connsiteX0" fmla="*/ 715359 w 1430718"/>
                <a:gd name="connsiteY0" fmla="*/ 0 h 924224"/>
                <a:gd name="connsiteX1" fmla="*/ 1430718 w 1430718"/>
                <a:gd name="connsiteY1" fmla="*/ 715359 h 924224"/>
                <a:gd name="connsiteX2" fmla="*/ 1416185 w 1430718"/>
                <a:gd name="connsiteY2" fmla="*/ 859529 h 924224"/>
                <a:gd name="connsiteX3" fmla="*/ 1396102 w 1430718"/>
                <a:gd name="connsiteY3" fmla="*/ 924224 h 924224"/>
                <a:gd name="connsiteX4" fmla="*/ 34616 w 1430718"/>
                <a:gd name="connsiteY4" fmla="*/ 924224 h 924224"/>
                <a:gd name="connsiteX5" fmla="*/ 14534 w 1430718"/>
                <a:gd name="connsiteY5" fmla="*/ 859529 h 924224"/>
                <a:gd name="connsiteX6" fmla="*/ 0 w 1430718"/>
                <a:gd name="connsiteY6" fmla="*/ 715359 h 924224"/>
                <a:gd name="connsiteX7" fmla="*/ 715359 w 1430718"/>
                <a:gd name="connsiteY7" fmla="*/ 0 h 924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0718" h="924224">
                  <a:moveTo>
                    <a:pt x="715359" y="0"/>
                  </a:moveTo>
                  <a:cubicBezTo>
                    <a:pt x="1110441" y="0"/>
                    <a:pt x="1430718" y="320277"/>
                    <a:pt x="1430718" y="715359"/>
                  </a:cubicBezTo>
                  <a:cubicBezTo>
                    <a:pt x="1430718" y="764744"/>
                    <a:pt x="1425714" y="812961"/>
                    <a:pt x="1416185" y="859529"/>
                  </a:cubicBezTo>
                  <a:lnTo>
                    <a:pt x="1396102" y="924224"/>
                  </a:lnTo>
                  <a:lnTo>
                    <a:pt x="34616" y="924224"/>
                  </a:lnTo>
                  <a:lnTo>
                    <a:pt x="14534" y="859529"/>
                  </a:lnTo>
                  <a:cubicBezTo>
                    <a:pt x="5004" y="812961"/>
                    <a:pt x="0" y="764744"/>
                    <a:pt x="0" y="715359"/>
                  </a:cubicBezTo>
                  <a:cubicBezTo>
                    <a:pt x="0" y="320277"/>
                    <a:pt x="320277" y="0"/>
                    <a:pt x="71535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08355D4C-9917-6747-29C0-5FA30049B7E4}"/>
              </a:ext>
            </a:extLst>
          </p:cNvPr>
          <p:cNvGrpSpPr/>
          <p:nvPr/>
        </p:nvGrpSpPr>
        <p:grpSpPr>
          <a:xfrm>
            <a:off x="2019469" y="2894413"/>
            <a:ext cx="6734369" cy="795261"/>
            <a:chOff x="2019469" y="3680344"/>
            <a:chExt cx="6734369" cy="795261"/>
          </a:xfrm>
        </p:grpSpPr>
        <p:sp>
          <p:nvSpPr>
            <p:cNvPr id="59" name="이등변 삼각형 58">
              <a:extLst>
                <a:ext uri="{FF2B5EF4-FFF2-40B4-BE49-F238E27FC236}">
                  <a16:creationId xmlns:a16="http://schemas.microsoft.com/office/drawing/2014/main" id="{0A0BBE30-0D93-B94A-1135-66A90A9A0F3C}"/>
                </a:ext>
              </a:extLst>
            </p:cNvPr>
            <p:cNvSpPr/>
            <p:nvPr/>
          </p:nvSpPr>
          <p:spPr>
            <a:xfrm flipV="1">
              <a:off x="2019469" y="3680344"/>
              <a:ext cx="6734369" cy="795261"/>
            </a:xfrm>
            <a:prstGeom prst="triangl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85E3DC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F047ED-A3FD-B93B-44A5-A59AAA0E9B68}"/>
                </a:ext>
              </a:extLst>
            </p:cNvPr>
            <p:cNvSpPr txBox="1"/>
            <p:nvPr/>
          </p:nvSpPr>
          <p:spPr>
            <a:xfrm>
              <a:off x="3296765" y="4052585"/>
              <a:ext cx="4119821" cy="2308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500" kern="0" dirty="0">
                  <a:solidFill>
                    <a:srgbClr val="0F2855"/>
                  </a:solidFill>
                  <a:effectLst>
                    <a:glow rad="101600">
                      <a:srgbClr val="85E3DC">
                        <a:alpha val="43000"/>
                      </a:srgbClr>
                    </a:glow>
                  </a:effectLst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융합전공 교과과정</a:t>
              </a:r>
              <a:endParaRPr lang="en-US" altLang="ko-KR" sz="1500" kern="0" spc="0" dirty="0">
                <a:solidFill>
                  <a:srgbClr val="0F2855"/>
                </a:solidFill>
                <a:effectLst>
                  <a:glow rad="101600">
                    <a:srgbClr val="85E3DC">
                      <a:alpha val="43000"/>
                    </a:srgbClr>
                  </a:glow>
                </a:effectLst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A0296EC-071E-2CEC-ABEF-6B3209E4EF2E}"/>
              </a:ext>
            </a:extLst>
          </p:cNvPr>
          <p:cNvGrpSpPr/>
          <p:nvPr/>
        </p:nvGrpSpPr>
        <p:grpSpPr>
          <a:xfrm>
            <a:off x="309664" y="409661"/>
            <a:ext cx="7713125" cy="455518"/>
            <a:chOff x="309664" y="1254592"/>
            <a:chExt cx="10086992" cy="455518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E3A6E329-A59B-5E81-2584-C3ACEDA28836}"/>
                </a:ext>
              </a:extLst>
            </p:cNvPr>
            <p:cNvGrpSpPr/>
            <p:nvPr/>
          </p:nvGrpSpPr>
          <p:grpSpPr>
            <a:xfrm>
              <a:off x="309664" y="1254592"/>
              <a:ext cx="10086992" cy="374019"/>
              <a:chOff x="309664" y="1254201"/>
              <a:chExt cx="10086992" cy="374019"/>
            </a:xfrm>
          </p:grpSpPr>
          <p:sp>
            <p:nvSpPr>
              <p:cNvPr id="22" name="직사각형 21">
                <a:extLst>
                  <a:ext uri="{FF2B5EF4-FFF2-40B4-BE49-F238E27FC236}">
                    <a16:creationId xmlns:a16="http://schemas.microsoft.com/office/drawing/2014/main" id="{5AC72E23-F843-667F-7E45-4E4408E303EA}"/>
                  </a:ext>
                </a:extLst>
              </p:cNvPr>
              <p:cNvSpPr/>
              <p:nvPr/>
            </p:nvSpPr>
            <p:spPr>
              <a:xfrm>
                <a:off x="309664" y="1258888"/>
                <a:ext cx="10072482" cy="369332"/>
              </a:xfrm>
              <a:prstGeom prst="rect">
                <a:avLst/>
              </a:prstGeom>
              <a:pattFill prst="ltDnDiag">
                <a:fgClr>
                  <a:schemeClr val="tx2">
                    <a:lumMod val="10000"/>
                    <a:lumOff val="9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사각형: 잘린 한쪽 모서리 23">
                <a:extLst>
                  <a:ext uri="{FF2B5EF4-FFF2-40B4-BE49-F238E27FC236}">
                    <a16:creationId xmlns:a16="http://schemas.microsoft.com/office/drawing/2014/main" id="{CF05576B-CB69-92BE-CD21-D96E20D900D0}"/>
                  </a:ext>
                </a:extLst>
              </p:cNvPr>
              <p:cNvSpPr/>
              <p:nvPr/>
            </p:nvSpPr>
            <p:spPr>
              <a:xfrm rot="5400000">
                <a:off x="10180218" y="1411782"/>
                <a:ext cx="374019" cy="58857"/>
              </a:xfrm>
              <a:prstGeom prst="snip1Rect">
                <a:avLst/>
              </a:prstGeom>
              <a:solidFill>
                <a:srgbClr val="2B71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7" name="사각형: 잘린 한쪽 모서리 16">
              <a:extLst>
                <a:ext uri="{FF2B5EF4-FFF2-40B4-BE49-F238E27FC236}">
                  <a16:creationId xmlns:a16="http://schemas.microsoft.com/office/drawing/2014/main" id="{75FBFA30-3079-81F6-D5AB-4DD9F68128CC}"/>
                </a:ext>
              </a:extLst>
            </p:cNvPr>
            <p:cNvSpPr/>
            <p:nvPr/>
          </p:nvSpPr>
          <p:spPr>
            <a:xfrm rot="5400000">
              <a:off x="152083" y="1416469"/>
              <a:ext cx="374019" cy="58857"/>
            </a:xfrm>
            <a:prstGeom prst="snip1Rect">
              <a:avLst/>
            </a:prstGeom>
            <a:solidFill>
              <a:srgbClr val="2B7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사각형: 잘린 한쪽 모서리 17">
              <a:extLst>
                <a:ext uri="{FF2B5EF4-FFF2-40B4-BE49-F238E27FC236}">
                  <a16:creationId xmlns:a16="http://schemas.microsoft.com/office/drawing/2014/main" id="{183EB5E4-8FAF-5AEC-E1C9-9151A4B8723F}"/>
                </a:ext>
              </a:extLst>
            </p:cNvPr>
            <p:cNvSpPr/>
            <p:nvPr/>
          </p:nvSpPr>
          <p:spPr>
            <a:xfrm rot="10800000">
              <a:off x="348403" y="1258888"/>
              <a:ext cx="180000" cy="58857"/>
            </a:xfrm>
            <a:prstGeom prst="snip1Rect">
              <a:avLst/>
            </a:prstGeom>
            <a:solidFill>
              <a:srgbClr val="2B7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62E603-87B9-DE0F-5FE5-B98901B1B6D7}"/>
                </a:ext>
              </a:extLst>
            </p:cNvPr>
            <p:cNvSpPr txBox="1"/>
            <p:nvPr/>
          </p:nvSpPr>
          <p:spPr>
            <a:xfrm>
              <a:off x="602285" y="1340778"/>
              <a:ext cx="966214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교육프로그램 개발</a:t>
              </a:r>
              <a:r>
                <a:rPr lang="en-US" altLang="ko-KR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·</a:t>
              </a:r>
              <a:r>
                <a:rPr lang="ko-KR" altLang="en-US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운영 방향</a:t>
              </a:r>
              <a:endParaRPr lang="en-US" altLang="ko-KR" sz="2400" dirty="0">
                <a:ln w="19050" cmpd="sng">
                  <a:noFill/>
                </a:ln>
                <a:solidFill>
                  <a:srgbClr val="2B7199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B6BB8A24-6B17-159A-C649-DF135DC92C46}"/>
              </a:ext>
            </a:extLst>
          </p:cNvPr>
          <p:cNvGrpSpPr/>
          <p:nvPr/>
        </p:nvGrpSpPr>
        <p:grpSpPr>
          <a:xfrm>
            <a:off x="318189" y="1524549"/>
            <a:ext cx="9983616" cy="276999"/>
            <a:chOff x="318189" y="1861533"/>
            <a:chExt cx="9983616" cy="27699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374283E-95AC-3560-E995-4565EB808DB9}"/>
                </a:ext>
              </a:extLst>
            </p:cNvPr>
            <p:cNvSpPr txBox="1"/>
            <p:nvPr/>
          </p:nvSpPr>
          <p:spPr>
            <a:xfrm>
              <a:off x="639660" y="1861533"/>
              <a:ext cx="966214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5</a:t>
              </a:r>
              <a:r>
                <a:rPr lang="ko-KR" altLang="en-US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개 참여 학과 교과목</a:t>
              </a:r>
              <a:endParaRPr lang="en-US" altLang="ko-KR" dirty="0">
                <a:ln w="19050" cmpd="sng">
                  <a:noFill/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416CD88E-F1DE-560C-5CA0-C1E8FF1D0B42}"/>
                </a:ext>
              </a:extLst>
            </p:cNvPr>
            <p:cNvGrpSpPr/>
            <p:nvPr/>
          </p:nvGrpSpPr>
          <p:grpSpPr>
            <a:xfrm>
              <a:off x="318189" y="1867013"/>
              <a:ext cx="211373" cy="211373"/>
              <a:chOff x="288502" y="1854315"/>
              <a:chExt cx="239902" cy="239902"/>
            </a:xfrm>
          </p:grpSpPr>
          <p:sp>
            <p:nvSpPr>
              <p:cNvPr id="30" name="사각형: 둥근 모서리 29">
                <a:extLst>
                  <a:ext uri="{FF2B5EF4-FFF2-40B4-BE49-F238E27FC236}">
                    <a16:creationId xmlns:a16="http://schemas.microsoft.com/office/drawing/2014/main" id="{618E6E82-B63F-CA3D-654C-0B77411CB729}"/>
                  </a:ext>
                </a:extLst>
              </p:cNvPr>
              <p:cNvSpPr/>
              <p:nvPr/>
            </p:nvSpPr>
            <p:spPr>
              <a:xfrm>
                <a:off x="288502" y="1854315"/>
                <a:ext cx="239902" cy="23990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0984E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1" name="그래픽 30">
                <a:extLst>
                  <a:ext uri="{FF2B5EF4-FFF2-40B4-BE49-F238E27FC236}">
                    <a16:creationId xmlns:a16="http://schemas.microsoft.com/office/drawing/2014/main" id="{E6BF25E5-7912-7E67-B729-03547C9CC1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09664" y="1870086"/>
                <a:ext cx="208359" cy="208359"/>
              </a:xfrm>
              <a:prstGeom prst="rect">
                <a:avLst/>
              </a:prstGeom>
            </p:spPr>
          </p:pic>
        </p:grpSp>
      </p:grpSp>
      <p:grpSp>
        <p:nvGrpSpPr>
          <p:cNvPr id="248" name="그룹 247">
            <a:extLst>
              <a:ext uri="{FF2B5EF4-FFF2-40B4-BE49-F238E27FC236}">
                <a16:creationId xmlns:a16="http://schemas.microsoft.com/office/drawing/2014/main" id="{5B6F6DDF-C8EB-B5CF-B307-3AF88C404583}"/>
              </a:ext>
            </a:extLst>
          </p:cNvPr>
          <p:cNvGrpSpPr/>
          <p:nvPr/>
        </p:nvGrpSpPr>
        <p:grpSpPr>
          <a:xfrm>
            <a:off x="8161783" y="3769211"/>
            <a:ext cx="2204374" cy="2918001"/>
            <a:chOff x="8087685" y="4146283"/>
            <a:chExt cx="2204374" cy="2918001"/>
          </a:xfrm>
        </p:grpSpPr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F035BD16-558E-3967-691F-CF24F3D0F369}"/>
                </a:ext>
              </a:extLst>
            </p:cNvPr>
            <p:cNvSpPr/>
            <p:nvPr/>
          </p:nvSpPr>
          <p:spPr>
            <a:xfrm>
              <a:off x="8087685" y="4146283"/>
              <a:ext cx="2204374" cy="2918001"/>
            </a:xfrm>
            <a:prstGeom prst="roundRect">
              <a:avLst>
                <a:gd name="adj" fmla="val 1616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  <a:effectLst>
              <a:outerShdw blurRad="63500" sx="101000" sy="101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B365AB9-6ACC-3733-D2B0-E32C76DDFE66}"/>
                </a:ext>
              </a:extLst>
            </p:cNvPr>
            <p:cNvSpPr txBox="1"/>
            <p:nvPr/>
          </p:nvSpPr>
          <p:spPr>
            <a:xfrm>
              <a:off x="8399522" y="4270899"/>
              <a:ext cx="1580700" cy="2308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500" kern="0" dirty="0">
                  <a:solidFill>
                    <a:srgbClr val="F68A08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실무교과</a:t>
              </a:r>
              <a:endParaRPr lang="en-US" altLang="ko-KR" sz="1500" kern="0" spc="0" dirty="0">
                <a:solidFill>
                  <a:srgbClr val="F68A08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B80595A8-E94F-EBFD-95DF-BD9496CE69C7}"/>
                </a:ext>
              </a:extLst>
            </p:cNvPr>
            <p:cNvGrpSpPr/>
            <p:nvPr/>
          </p:nvGrpSpPr>
          <p:grpSpPr>
            <a:xfrm>
              <a:off x="8173526" y="4575073"/>
              <a:ext cx="2032693" cy="269331"/>
              <a:chOff x="5656976" y="5850469"/>
              <a:chExt cx="805341" cy="269331"/>
            </a:xfrm>
          </p:grpSpPr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443E2544-A2EB-0C76-785B-2F2FD15ABE55}"/>
                  </a:ext>
                </a:extLst>
              </p:cNvPr>
              <p:cNvSpPr/>
              <p:nvPr/>
            </p:nvSpPr>
            <p:spPr>
              <a:xfrm>
                <a:off x="5656976" y="5850469"/>
                <a:ext cx="802562" cy="269331"/>
              </a:xfrm>
              <a:prstGeom prst="roundRect">
                <a:avLst>
                  <a:gd name="adj" fmla="val 50000"/>
                </a:avLst>
              </a:prstGeom>
              <a:solidFill>
                <a:srgbClr val="4393FF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ABF7A57-C49F-DF79-C448-6CC65362E895}"/>
                  </a:ext>
                </a:extLst>
              </p:cNvPr>
              <p:cNvSpPr txBox="1"/>
              <p:nvPr/>
            </p:nvSpPr>
            <p:spPr>
              <a:xfrm>
                <a:off x="5672226" y="5899276"/>
                <a:ext cx="790091" cy="20005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1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 공정실습</a:t>
                </a:r>
              </a:p>
            </p:txBody>
          </p:sp>
        </p:grpSp>
        <p:grpSp>
          <p:nvGrpSpPr>
            <p:cNvPr id="184" name="그룹 183">
              <a:extLst>
                <a:ext uri="{FF2B5EF4-FFF2-40B4-BE49-F238E27FC236}">
                  <a16:creationId xmlns:a16="http://schemas.microsoft.com/office/drawing/2014/main" id="{00D2E15A-F312-43AC-14A4-F0723CF021F2}"/>
                </a:ext>
              </a:extLst>
            </p:cNvPr>
            <p:cNvGrpSpPr/>
            <p:nvPr/>
          </p:nvGrpSpPr>
          <p:grpSpPr>
            <a:xfrm>
              <a:off x="9223978" y="5282876"/>
              <a:ext cx="1016780" cy="1682324"/>
              <a:chOff x="9004310" y="5067726"/>
              <a:chExt cx="1016780" cy="1682324"/>
            </a:xfrm>
          </p:grpSpPr>
          <p:sp>
            <p:nvSpPr>
              <p:cNvPr id="98" name="사각형: 둥근 모서리 97">
                <a:extLst>
                  <a:ext uri="{FF2B5EF4-FFF2-40B4-BE49-F238E27FC236}">
                    <a16:creationId xmlns:a16="http://schemas.microsoft.com/office/drawing/2014/main" id="{6C29B383-7945-73FF-987A-988CC98921AD}"/>
                  </a:ext>
                </a:extLst>
              </p:cNvPr>
              <p:cNvSpPr/>
              <p:nvPr/>
            </p:nvSpPr>
            <p:spPr>
              <a:xfrm>
                <a:off x="9008819" y="5112246"/>
                <a:ext cx="1007762" cy="471107"/>
              </a:xfrm>
              <a:prstGeom prst="roundRect">
                <a:avLst>
                  <a:gd name="adj" fmla="val 0"/>
                </a:avLst>
              </a:prstGeom>
              <a:pattFill prst="lt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99" name="사각형: 둥근 모서리 98">
                <a:extLst>
                  <a:ext uri="{FF2B5EF4-FFF2-40B4-BE49-F238E27FC236}">
                    <a16:creationId xmlns:a16="http://schemas.microsoft.com/office/drawing/2014/main" id="{62689B06-069B-194F-974C-E38D03FFC524}"/>
                  </a:ext>
                </a:extLst>
              </p:cNvPr>
              <p:cNvSpPr/>
              <p:nvPr/>
            </p:nvSpPr>
            <p:spPr>
              <a:xfrm>
                <a:off x="9008818" y="5067726"/>
                <a:ext cx="1007764" cy="1682324"/>
              </a:xfrm>
              <a:prstGeom prst="roundRect">
                <a:avLst>
                  <a:gd name="adj" fmla="val 4687"/>
                </a:avLst>
              </a:prstGeom>
              <a:noFill/>
              <a:ln>
                <a:solidFill>
                  <a:srgbClr val="4393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CA7A5FDB-699A-FECF-1799-7675EC7DBA32}"/>
                  </a:ext>
                </a:extLst>
              </p:cNvPr>
              <p:cNvSpPr txBox="1"/>
              <p:nvPr/>
            </p:nvSpPr>
            <p:spPr>
              <a:xfrm>
                <a:off x="9007035" y="5155757"/>
                <a:ext cx="1011331" cy="40011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</a:t>
                </a:r>
                <a:endParaRPr lang="en-US" altLang="ko-KR" sz="1300" kern="0" spc="0" dirty="0">
                  <a:solidFill>
                    <a:schemeClr val="bg2">
                      <a:lumMod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dirty="0">
                    <a:solidFill>
                      <a:schemeClr val="bg2">
                        <a:lumMod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산학프로젝트</a:t>
                </a:r>
                <a:endParaRPr lang="ko-KR" altLang="en-US" sz="1300" kern="0" spc="0" dirty="0">
                  <a:solidFill>
                    <a:schemeClr val="bg2">
                      <a:lumMod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750E4810-8CF7-612E-0021-FB852CF5F3AE}"/>
                  </a:ext>
                </a:extLst>
              </p:cNvPr>
              <p:cNvSpPr txBox="1"/>
              <p:nvPr/>
            </p:nvSpPr>
            <p:spPr>
              <a:xfrm>
                <a:off x="9004310" y="5685826"/>
                <a:ext cx="1016780" cy="36933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</a:t>
                </a:r>
                <a:endParaRPr lang="en-US" altLang="ko-KR" sz="1200" kern="0" spc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dirty="0" err="1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캡스톤</a:t>
                </a:r>
                <a:r>
                  <a:rPr lang="ko-KR" altLang="en-US" sz="12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 디자인</a:t>
                </a:r>
                <a:endParaRPr lang="ko-KR" altLang="en-US" sz="1200" kern="0" spc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C29A7649-354F-2B56-647E-902F1749070D}"/>
                  </a:ext>
                </a:extLst>
              </p:cNvPr>
              <p:cNvSpPr txBox="1"/>
              <p:nvPr/>
            </p:nvSpPr>
            <p:spPr>
              <a:xfrm>
                <a:off x="9004310" y="6166895"/>
                <a:ext cx="1016780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</a:t>
                </a:r>
                <a:endParaRPr lang="en-US" altLang="ko-KR" sz="1200" kern="0" spc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인턴쉽</a:t>
                </a:r>
                <a:r>
                  <a:rPr lang="en-US" altLang="ko-KR" sz="12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/</a:t>
                </a: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산학프로젝트</a:t>
                </a:r>
              </a:p>
            </p:txBody>
          </p:sp>
        </p:grpSp>
        <p:grpSp>
          <p:nvGrpSpPr>
            <p:cNvPr id="185" name="그룹 184">
              <a:extLst>
                <a:ext uri="{FF2B5EF4-FFF2-40B4-BE49-F238E27FC236}">
                  <a16:creationId xmlns:a16="http://schemas.microsoft.com/office/drawing/2014/main" id="{80BB66F1-0BF8-50B1-C0A1-C8B37696106D}"/>
                </a:ext>
              </a:extLst>
            </p:cNvPr>
            <p:cNvGrpSpPr/>
            <p:nvPr/>
          </p:nvGrpSpPr>
          <p:grpSpPr>
            <a:xfrm>
              <a:off x="8139836" y="5282876"/>
              <a:ext cx="1016780" cy="1682324"/>
              <a:chOff x="7920168" y="5067726"/>
              <a:chExt cx="1016780" cy="1682324"/>
            </a:xfrm>
          </p:grpSpPr>
          <p:sp>
            <p:nvSpPr>
              <p:cNvPr id="88" name="사각형: 둥근 모서리 87">
                <a:extLst>
                  <a:ext uri="{FF2B5EF4-FFF2-40B4-BE49-F238E27FC236}">
                    <a16:creationId xmlns:a16="http://schemas.microsoft.com/office/drawing/2014/main" id="{A3CDB152-02E5-A46F-0991-79DDEAF9ED57}"/>
                  </a:ext>
                </a:extLst>
              </p:cNvPr>
              <p:cNvSpPr/>
              <p:nvPr/>
            </p:nvSpPr>
            <p:spPr>
              <a:xfrm>
                <a:off x="7924677" y="5112246"/>
                <a:ext cx="1007762" cy="471107"/>
              </a:xfrm>
              <a:prstGeom prst="roundRect">
                <a:avLst>
                  <a:gd name="adj" fmla="val 0"/>
                </a:avLst>
              </a:prstGeom>
              <a:pattFill prst="lt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89" name="사각형: 둥근 모서리 88">
                <a:extLst>
                  <a:ext uri="{FF2B5EF4-FFF2-40B4-BE49-F238E27FC236}">
                    <a16:creationId xmlns:a16="http://schemas.microsoft.com/office/drawing/2014/main" id="{D873671A-C5A7-735B-96A1-3BEF46BE9C1B}"/>
                  </a:ext>
                </a:extLst>
              </p:cNvPr>
              <p:cNvSpPr/>
              <p:nvPr/>
            </p:nvSpPr>
            <p:spPr>
              <a:xfrm>
                <a:off x="7924676" y="5067726"/>
                <a:ext cx="1007764" cy="1682324"/>
              </a:xfrm>
              <a:prstGeom prst="roundRect">
                <a:avLst>
                  <a:gd name="adj" fmla="val 4687"/>
                </a:avLst>
              </a:prstGeom>
              <a:noFill/>
              <a:ln>
                <a:solidFill>
                  <a:srgbClr val="4393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C4B39C7-919D-37C6-78DD-434DB0E7115A}"/>
                  </a:ext>
                </a:extLst>
              </p:cNvPr>
              <p:cNvSpPr txBox="1"/>
              <p:nvPr/>
            </p:nvSpPr>
            <p:spPr>
              <a:xfrm>
                <a:off x="7922893" y="5155757"/>
                <a:ext cx="1011331" cy="40011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</a:t>
                </a:r>
                <a:endParaRPr lang="en-US" altLang="ko-KR" sz="1300" kern="0" spc="0" dirty="0">
                  <a:solidFill>
                    <a:schemeClr val="bg2">
                      <a:lumMod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dirty="0">
                    <a:solidFill>
                      <a:schemeClr val="bg2">
                        <a:lumMod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공정실습</a:t>
                </a:r>
                <a:endParaRPr lang="ko-KR" altLang="en-US" sz="1300" kern="0" spc="0" dirty="0">
                  <a:solidFill>
                    <a:schemeClr val="bg2">
                      <a:lumMod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7B493445-7A12-FF44-C645-C0E537779E74}"/>
                  </a:ext>
                </a:extLst>
              </p:cNvPr>
              <p:cNvSpPr txBox="1"/>
              <p:nvPr/>
            </p:nvSpPr>
            <p:spPr>
              <a:xfrm>
                <a:off x="7920168" y="5685826"/>
                <a:ext cx="1016780" cy="36933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</a:t>
                </a:r>
                <a:endParaRPr lang="en-US" altLang="ko-KR" sz="1200" kern="0" spc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소재</a:t>
                </a:r>
                <a:r>
                  <a:rPr lang="en-US" altLang="ko-KR" sz="12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/</a:t>
                </a:r>
                <a:r>
                  <a:rPr lang="ko-KR" altLang="en-US" sz="12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공정</a:t>
                </a:r>
                <a:r>
                  <a:rPr lang="en-US" altLang="ko-KR" sz="12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/</a:t>
                </a:r>
                <a:r>
                  <a:rPr lang="ko-KR" altLang="en-US" sz="12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실습</a:t>
                </a:r>
                <a:endParaRPr lang="ko-KR" altLang="en-US" sz="1200" kern="0" spc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335C6D24-F1FA-04E4-1DB3-5BB3D689EF0C}"/>
                  </a:ext>
                </a:extLst>
              </p:cNvPr>
              <p:cNvSpPr txBox="1"/>
              <p:nvPr/>
            </p:nvSpPr>
            <p:spPr>
              <a:xfrm>
                <a:off x="7920168" y="6166895"/>
                <a:ext cx="1016780" cy="36933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0" dirty="0">
                    <a:solidFill>
                      <a:srgbClr val="0984E3"/>
                    </a:solidFill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몰입형</a:t>
                </a:r>
                <a:endParaRPr lang="en-US" altLang="ko-KR" sz="1200" kern="0" spc="0" dirty="0">
                  <a:solidFill>
                    <a:srgbClr val="0984E3"/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dirty="0">
                    <a:solidFill>
                      <a:srgbClr val="0984E3"/>
                    </a:solidFill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3</a:t>
                </a:r>
                <a:r>
                  <a:rPr lang="ko-KR" altLang="en-US" sz="1200" kern="0" dirty="0">
                    <a:solidFill>
                      <a:srgbClr val="0984E3"/>
                    </a:solidFill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주 단기실습</a:t>
                </a:r>
                <a:endParaRPr lang="ko-KR" altLang="en-US" sz="1200" kern="0" spc="0" dirty="0">
                  <a:solidFill>
                    <a:srgbClr val="0984E3"/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</p:grpSp>
        <p:grpSp>
          <p:nvGrpSpPr>
            <p:cNvPr id="186" name="그룹 185">
              <a:extLst>
                <a:ext uri="{FF2B5EF4-FFF2-40B4-BE49-F238E27FC236}">
                  <a16:creationId xmlns:a16="http://schemas.microsoft.com/office/drawing/2014/main" id="{B29CAA5D-5102-497F-5D93-DBD6899ECC3D}"/>
                </a:ext>
              </a:extLst>
            </p:cNvPr>
            <p:cNvGrpSpPr/>
            <p:nvPr/>
          </p:nvGrpSpPr>
          <p:grpSpPr>
            <a:xfrm>
              <a:off x="8173526" y="4880405"/>
              <a:ext cx="2032693" cy="269331"/>
              <a:chOff x="5656976" y="5850469"/>
              <a:chExt cx="805341" cy="269331"/>
            </a:xfrm>
          </p:grpSpPr>
          <p:sp>
            <p:nvSpPr>
              <p:cNvPr id="187" name="사각형: 둥근 모서리 186">
                <a:extLst>
                  <a:ext uri="{FF2B5EF4-FFF2-40B4-BE49-F238E27FC236}">
                    <a16:creationId xmlns:a16="http://schemas.microsoft.com/office/drawing/2014/main" id="{F8EAD7A4-8F9F-9FD5-4BCA-6A8F0E584B17}"/>
                  </a:ext>
                </a:extLst>
              </p:cNvPr>
              <p:cNvSpPr/>
              <p:nvPr/>
            </p:nvSpPr>
            <p:spPr>
              <a:xfrm>
                <a:off x="5656976" y="5850469"/>
                <a:ext cx="802562" cy="269331"/>
              </a:xfrm>
              <a:prstGeom prst="roundRect">
                <a:avLst>
                  <a:gd name="adj" fmla="val 50000"/>
                </a:avLst>
              </a:prstGeom>
              <a:solidFill>
                <a:srgbClr val="4393FF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B85DC19B-4B4E-C915-7F13-7299859694AD}"/>
                  </a:ext>
                </a:extLst>
              </p:cNvPr>
              <p:cNvSpPr txBox="1"/>
              <p:nvPr/>
            </p:nvSpPr>
            <p:spPr>
              <a:xfrm>
                <a:off x="5672226" y="5899276"/>
                <a:ext cx="790091" cy="20005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1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 산학프로젝트</a:t>
                </a:r>
              </a:p>
            </p:txBody>
          </p:sp>
        </p:grpSp>
      </p:grpSp>
      <p:grpSp>
        <p:nvGrpSpPr>
          <p:cNvPr id="265" name="그룹 264">
            <a:extLst>
              <a:ext uri="{FF2B5EF4-FFF2-40B4-BE49-F238E27FC236}">
                <a16:creationId xmlns:a16="http://schemas.microsoft.com/office/drawing/2014/main" id="{4C9A5444-337A-99E9-6C4A-7BBB4C4E06BD}"/>
              </a:ext>
            </a:extLst>
          </p:cNvPr>
          <p:cNvGrpSpPr/>
          <p:nvPr/>
        </p:nvGrpSpPr>
        <p:grpSpPr>
          <a:xfrm>
            <a:off x="3328245" y="3769211"/>
            <a:ext cx="4767550" cy="2918001"/>
            <a:chOff x="3338636" y="4147857"/>
            <a:chExt cx="4767550" cy="2918001"/>
          </a:xfrm>
        </p:grpSpPr>
        <p:sp>
          <p:nvSpPr>
            <p:cNvPr id="191" name="사각형: 둥근 모서리 190">
              <a:extLst>
                <a:ext uri="{FF2B5EF4-FFF2-40B4-BE49-F238E27FC236}">
                  <a16:creationId xmlns:a16="http://schemas.microsoft.com/office/drawing/2014/main" id="{B3B3F9CF-D4B9-D91F-5D5B-BEBB04CBC4D8}"/>
                </a:ext>
              </a:extLst>
            </p:cNvPr>
            <p:cNvSpPr/>
            <p:nvPr/>
          </p:nvSpPr>
          <p:spPr>
            <a:xfrm>
              <a:off x="3338636" y="4147857"/>
              <a:ext cx="4767550" cy="2918001"/>
            </a:xfrm>
            <a:prstGeom prst="roundRect">
              <a:avLst>
                <a:gd name="adj" fmla="val 1616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  <a:effectLst>
              <a:outerShdw blurRad="63500" sx="101000" sy="101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2D28C85F-86DE-71C4-EF64-5AEDF18597FC}"/>
                </a:ext>
              </a:extLst>
            </p:cNvPr>
            <p:cNvSpPr txBox="1"/>
            <p:nvPr/>
          </p:nvSpPr>
          <p:spPr>
            <a:xfrm>
              <a:off x="4308186" y="4272473"/>
              <a:ext cx="2828451" cy="2308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500" kern="0" dirty="0">
                  <a:solidFill>
                    <a:srgbClr val="F68A08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핵심교과 </a:t>
              </a:r>
              <a:r>
                <a:rPr lang="en-US" altLang="ko-KR" sz="1500" kern="0" dirty="0">
                  <a:solidFill>
                    <a:srgbClr val="F68A08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4</a:t>
              </a:r>
              <a:r>
                <a:rPr lang="ko-KR" altLang="en-US" sz="1500" kern="0" dirty="0">
                  <a:solidFill>
                    <a:srgbClr val="F68A08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개 </a:t>
              </a:r>
              <a:r>
                <a:rPr lang="en-US" altLang="ko-KR" sz="1500" kern="0" dirty="0">
                  <a:solidFill>
                    <a:srgbClr val="F68A08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Track</a:t>
              </a:r>
              <a:endParaRPr lang="en-US" altLang="ko-KR" sz="1500" kern="0" spc="0" dirty="0">
                <a:solidFill>
                  <a:srgbClr val="F68A08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grpSp>
          <p:nvGrpSpPr>
            <p:cNvPr id="215" name="그룹 214">
              <a:extLst>
                <a:ext uri="{FF2B5EF4-FFF2-40B4-BE49-F238E27FC236}">
                  <a16:creationId xmlns:a16="http://schemas.microsoft.com/office/drawing/2014/main" id="{7A8F5437-0A82-2BFF-EBEE-FAF0351BB6AD}"/>
                </a:ext>
              </a:extLst>
            </p:cNvPr>
            <p:cNvGrpSpPr/>
            <p:nvPr/>
          </p:nvGrpSpPr>
          <p:grpSpPr>
            <a:xfrm>
              <a:off x="6925708" y="5284450"/>
              <a:ext cx="1116000" cy="1682324"/>
              <a:chOff x="6736349" y="5284450"/>
              <a:chExt cx="1016780" cy="1682324"/>
            </a:xfrm>
          </p:grpSpPr>
          <p:sp>
            <p:nvSpPr>
              <p:cNvPr id="204" name="사각형: 둥근 모서리 203">
                <a:extLst>
                  <a:ext uri="{FF2B5EF4-FFF2-40B4-BE49-F238E27FC236}">
                    <a16:creationId xmlns:a16="http://schemas.microsoft.com/office/drawing/2014/main" id="{A0D7FDCE-9086-E8E4-ADF3-7D08EA711F6D}"/>
                  </a:ext>
                </a:extLst>
              </p:cNvPr>
              <p:cNvSpPr/>
              <p:nvPr/>
            </p:nvSpPr>
            <p:spPr>
              <a:xfrm>
                <a:off x="6740858" y="5328970"/>
                <a:ext cx="1007762" cy="471107"/>
              </a:xfrm>
              <a:prstGeom prst="roundRect">
                <a:avLst>
                  <a:gd name="adj" fmla="val 0"/>
                </a:avLst>
              </a:prstGeom>
              <a:pattFill prst="lt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205" name="사각형: 둥근 모서리 204">
                <a:extLst>
                  <a:ext uri="{FF2B5EF4-FFF2-40B4-BE49-F238E27FC236}">
                    <a16:creationId xmlns:a16="http://schemas.microsoft.com/office/drawing/2014/main" id="{42EDFDA1-34ED-5D22-9FAC-8D18FC4F57B4}"/>
                  </a:ext>
                </a:extLst>
              </p:cNvPr>
              <p:cNvSpPr/>
              <p:nvPr/>
            </p:nvSpPr>
            <p:spPr>
              <a:xfrm>
                <a:off x="6740857" y="5284450"/>
                <a:ext cx="1007764" cy="1682324"/>
              </a:xfrm>
              <a:prstGeom prst="roundRect">
                <a:avLst>
                  <a:gd name="adj" fmla="val 4687"/>
                </a:avLst>
              </a:prstGeom>
              <a:noFill/>
              <a:ln>
                <a:solidFill>
                  <a:srgbClr val="4393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7C3BFD76-3358-E741-B463-A747332C4EA2}"/>
                  </a:ext>
                </a:extLst>
              </p:cNvPr>
              <p:cNvSpPr txBox="1"/>
              <p:nvPr/>
            </p:nvSpPr>
            <p:spPr>
              <a:xfrm>
                <a:off x="6739074" y="5372481"/>
                <a:ext cx="1011331" cy="40011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</a:t>
                </a:r>
                <a:endParaRPr lang="en-US" altLang="ko-KR" sz="1300" kern="0" spc="0" dirty="0">
                  <a:solidFill>
                    <a:schemeClr val="bg2">
                      <a:lumMod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dirty="0">
                    <a:solidFill>
                      <a:schemeClr val="bg2">
                        <a:lumMod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평가 및 분석</a:t>
                </a:r>
                <a:endParaRPr lang="ko-KR" altLang="en-US" sz="1300" kern="0" spc="0" dirty="0">
                  <a:solidFill>
                    <a:schemeClr val="bg2">
                      <a:lumMod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A0A716B0-64A6-CCBB-3510-1F52B2D8B55C}"/>
                  </a:ext>
                </a:extLst>
              </p:cNvPr>
              <p:cNvSpPr txBox="1"/>
              <p:nvPr/>
            </p:nvSpPr>
            <p:spPr>
              <a:xfrm>
                <a:off x="6736349" y="5902550"/>
                <a:ext cx="1016780" cy="36933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</a:t>
                </a:r>
                <a:endParaRPr lang="en-US" altLang="ko-KR" sz="1200" kern="0" spc="-6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 err="1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열화메커니즘</a:t>
                </a:r>
                <a:endParaRPr lang="ko-KR" altLang="en-US" sz="1200" kern="0" spc="-6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181AA439-BE4F-2076-009E-863E7D6A7042}"/>
                  </a:ext>
                </a:extLst>
              </p:cNvPr>
              <p:cNvSpPr txBox="1"/>
              <p:nvPr/>
            </p:nvSpPr>
            <p:spPr>
              <a:xfrm>
                <a:off x="6736349" y="6383619"/>
                <a:ext cx="1016780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데이터 수집</a:t>
                </a:r>
                <a:r>
                  <a:rPr lang="en-US" altLang="ko-KR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·</a:t>
                </a:r>
                <a:r>
                  <a:rPr lang="ko-KR" altLang="en-US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분석</a:t>
                </a:r>
              </a:p>
            </p:txBody>
          </p:sp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8D7FC113-4220-F1B7-C044-D07487156161}"/>
                  </a:ext>
                </a:extLst>
              </p:cNvPr>
              <p:cNvSpPr txBox="1"/>
              <p:nvPr/>
            </p:nvSpPr>
            <p:spPr>
              <a:xfrm>
                <a:off x="6736349" y="6658049"/>
                <a:ext cx="1016780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 특성평가</a:t>
                </a:r>
                <a:endParaRPr lang="ko-KR" altLang="en-US" sz="1200" kern="0" spc="-6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</p:grpSp>
        <p:grpSp>
          <p:nvGrpSpPr>
            <p:cNvPr id="247" name="그룹 246">
              <a:extLst>
                <a:ext uri="{FF2B5EF4-FFF2-40B4-BE49-F238E27FC236}">
                  <a16:creationId xmlns:a16="http://schemas.microsoft.com/office/drawing/2014/main" id="{D4246577-73D0-67C8-E91B-3E1395CE16C1}"/>
                </a:ext>
              </a:extLst>
            </p:cNvPr>
            <p:cNvGrpSpPr/>
            <p:nvPr/>
          </p:nvGrpSpPr>
          <p:grpSpPr>
            <a:xfrm>
              <a:off x="5749315" y="5284450"/>
              <a:ext cx="1116000" cy="1682324"/>
              <a:chOff x="5544256" y="5284450"/>
              <a:chExt cx="1116000" cy="1682324"/>
            </a:xfrm>
          </p:grpSpPr>
          <p:sp>
            <p:nvSpPr>
              <p:cNvPr id="199" name="사각형: 둥근 모서리 198">
                <a:extLst>
                  <a:ext uri="{FF2B5EF4-FFF2-40B4-BE49-F238E27FC236}">
                    <a16:creationId xmlns:a16="http://schemas.microsoft.com/office/drawing/2014/main" id="{E8623FA2-762F-69D1-63BA-F20B060C10D1}"/>
                  </a:ext>
                </a:extLst>
              </p:cNvPr>
              <p:cNvSpPr/>
              <p:nvPr/>
            </p:nvSpPr>
            <p:spPr>
              <a:xfrm>
                <a:off x="5549205" y="5328970"/>
                <a:ext cx="1106102" cy="471107"/>
              </a:xfrm>
              <a:prstGeom prst="roundRect">
                <a:avLst>
                  <a:gd name="adj" fmla="val 0"/>
                </a:avLst>
              </a:prstGeom>
              <a:pattFill prst="lt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200" name="사각형: 둥근 모서리 199">
                <a:extLst>
                  <a:ext uri="{FF2B5EF4-FFF2-40B4-BE49-F238E27FC236}">
                    <a16:creationId xmlns:a16="http://schemas.microsoft.com/office/drawing/2014/main" id="{7E754A33-62BB-0522-FDA2-AF0F245E34CB}"/>
                  </a:ext>
                </a:extLst>
              </p:cNvPr>
              <p:cNvSpPr/>
              <p:nvPr/>
            </p:nvSpPr>
            <p:spPr>
              <a:xfrm>
                <a:off x="5549204" y="5284450"/>
                <a:ext cx="1106104" cy="1682324"/>
              </a:xfrm>
              <a:prstGeom prst="roundRect">
                <a:avLst>
                  <a:gd name="adj" fmla="val 4687"/>
                </a:avLst>
              </a:prstGeom>
              <a:noFill/>
              <a:ln>
                <a:solidFill>
                  <a:srgbClr val="4393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78EF1901-1E49-0970-B050-A672EC401A79}"/>
                  </a:ext>
                </a:extLst>
              </p:cNvPr>
              <p:cNvSpPr txBox="1"/>
              <p:nvPr/>
            </p:nvSpPr>
            <p:spPr>
              <a:xfrm>
                <a:off x="5547247" y="5372481"/>
                <a:ext cx="1110019" cy="40011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</a:t>
                </a:r>
                <a:endParaRPr lang="en-US" altLang="ko-KR" sz="1300" kern="0" spc="0" dirty="0">
                  <a:solidFill>
                    <a:schemeClr val="bg2">
                      <a:lumMod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dirty="0">
                    <a:solidFill>
                      <a:schemeClr val="bg2">
                        <a:lumMod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공정</a:t>
                </a:r>
                <a:endParaRPr lang="ko-KR" altLang="en-US" sz="1300" kern="0" spc="0" dirty="0">
                  <a:solidFill>
                    <a:schemeClr val="bg2">
                      <a:lumMod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7719CF75-643B-44C1-7DF6-9637B76AFCE4}"/>
                  </a:ext>
                </a:extLst>
              </p:cNvPr>
              <p:cNvSpPr txBox="1"/>
              <p:nvPr/>
            </p:nvSpPr>
            <p:spPr>
              <a:xfrm>
                <a:off x="5544256" y="5902550"/>
                <a:ext cx="1116000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전기화학</a:t>
                </a:r>
                <a:r>
                  <a:rPr lang="en-US" altLang="ko-KR" sz="1200" kern="0" spc="-6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 </a:t>
                </a:r>
                <a:r>
                  <a:rPr lang="ko-KR" altLang="en-US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프로세스</a:t>
                </a:r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50D8ED13-B27F-9B35-FE39-1F5788260B8D}"/>
                  </a:ext>
                </a:extLst>
              </p:cNvPr>
              <p:cNvSpPr txBox="1"/>
              <p:nvPr/>
            </p:nvSpPr>
            <p:spPr>
              <a:xfrm>
                <a:off x="5544256" y="6280299"/>
                <a:ext cx="1116000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에너지 저장방식</a:t>
                </a: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8D08EA1B-CFAC-DBD9-D0D2-AF20E28EBC77}"/>
                  </a:ext>
                </a:extLst>
              </p:cNvPr>
              <p:cNvSpPr txBox="1"/>
              <p:nvPr/>
            </p:nvSpPr>
            <p:spPr>
              <a:xfrm>
                <a:off x="5544256" y="6658049"/>
                <a:ext cx="1116000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 공정</a:t>
                </a:r>
              </a:p>
            </p:txBody>
          </p:sp>
        </p:grpSp>
        <p:grpSp>
          <p:nvGrpSpPr>
            <p:cNvPr id="246" name="그룹 245">
              <a:extLst>
                <a:ext uri="{FF2B5EF4-FFF2-40B4-BE49-F238E27FC236}">
                  <a16:creationId xmlns:a16="http://schemas.microsoft.com/office/drawing/2014/main" id="{12CBCD74-9654-9A4F-C49C-A29CA96C9EC6}"/>
                </a:ext>
              </a:extLst>
            </p:cNvPr>
            <p:cNvGrpSpPr/>
            <p:nvPr/>
          </p:nvGrpSpPr>
          <p:grpSpPr>
            <a:xfrm>
              <a:off x="4572921" y="5284450"/>
              <a:ext cx="1116000" cy="1682324"/>
              <a:chOff x="4361546" y="5290072"/>
              <a:chExt cx="1116000" cy="1682324"/>
            </a:xfrm>
          </p:grpSpPr>
          <p:sp>
            <p:nvSpPr>
              <p:cNvPr id="232" name="사각형: 둥근 모서리 231">
                <a:extLst>
                  <a:ext uri="{FF2B5EF4-FFF2-40B4-BE49-F238E27FC236}">
                    <a16:creationId xmlns:a16="http://schemas.microsoft.com/office/drawing/2014/main" id="{DDDC668F-B1AE-95FD-03B4-9F443697E3EC}"/>
                  </a:ext>
                </a:extLst>
              </p:cNvPr>
              <p:cNvSpPr/>
              <p:nvPr/>
            </p:nvSpPr>
            <p:spPr>
              <a:xfrm>
                <a:off x="4366495" y="5334592"/>
                <a:ext cx="1106102" cy="471107"/>
              </a:xfrm>
              <a:prstGeom prst="roundRect">
                <a:avLst>
                  <a:gd name="adj" fmla="val 0"/>
                </a:avLst>
              </a:prstGeom>
              <a:pattFill prst="lt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233" name="사각형: 둥근 모서리 232">
                <a:extLst>
                  <a:ext uri="{FF2B5EF4-FFF2-40B4-BE49-F238E27FC236}">
                    <a16:creationId xmlns:a16="http://schemas.microsoft.com/office/drawing/2014/main" id="{0F482322-0F6F-BD19-ACF1-BE641E120DCF}"/>
                  </a:ext>
                </a:extLst>
              </p:cNvPr>
              <p:cNvSpPr/>
              <p:nvPr/>
            </p:nvSpPr>
            <p:spPr>
              <a:xfrm>
                <a:off x="4366494" y="5290072"/>
                <a:ext cx="1106104" cy="1682324"/>
              </a:xfrm>
              <a:prstGeom prst="roundRect">
                <a:avLst>
                  <a:gd name="adj" fmla="val 4687"/>
                </a:avLst>
              </a:prstGeom>
              <a:noFill/>
              <a:ln>
                <a:solidFill>
                  <a:srgbClr val="4393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ADAB03BE-1077-E5AE-5C16-5733ED71860A}"/>
                  </a:ext>
                </a:extLst>
              </p:cNvPr>
              <p:cNvSpPr txBox="1"/>
              <p:nvPr/>
            </p:nvSpPr>
            <p:spPr>
              <a:xfrm>
                <a:off x="4364537" y="5378103"/>
                <a:ext cx="1110019" cy="40011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</a:t>
                </a:r>
                <a:endParaRPr lang="en-US" altLang="ko-KR" sz="1300" kern="0" spc="0" dirty="0">
                  <a:solidFill>
                    <a:schemeClr val="bg2">
                      <a:lumMod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dirty="0">
                    <a:solidFill>
                      <a:schemeClr val="bg2">
                        <a:lumMod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소재</a:t>
                </a:r>
                <a:endParaRPr lang="ko-KR" altLang="en-US" sz="1300" kern="0" spc="0" dirty="0">
                  <a:solidFill>
                    <a:schemeClr val="bg2">
                      <a:lumMod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8D5B3523-86C8-69C6-57C2-2962598993B1}"/>
                  </a:ext>
                </a:extLst>
              </p:cNvPr>
              <p:cNvSpPr txBox="1"/>
              <p:nvPr/>
            </p:nvSpPr>
            <p:spPr>
              <a:xfrm>
                <a:off x="4361546" y="5908172"/>
                <a:ext cx="1116000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 소재종류</a:t>
                </a:r>
              </a:p>
            </p:txBody>
          </p:sp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160B1EBB-1FF0-2DC7-6FB6-45B565433CB6}"/>
                  </a:ext>
                </a:extLst>
              </p:cNvPr>
              <p:cNvSpPr txBox="1"/>
              <p:nvPr/>
            </p:nvSpPr>
            <p:spPr>
              <a:xfrm>
                <a:off x="4361546" y="6285921"/>
                <a:ext cx="1116000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 소재특성</a:t>
                </a:r>
              </a:p>
            </p:txBody>
          </p: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A84114EB-7E31-F410-21A5-1A8D5EC6C628}"/>
                  </a:ext>
                </a:extLst>
              </p:cNvPr>
              <p:cNvSpPr txBox="1"/>
              <p:nvPr/>
            </p:nvSpPr>
            <p:spPr>
              <a:xfrm>
                <a:off x="4361546" y="6663671"/>
                <a:ext cx="1116000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 셀 설계</a:t>
                </a:r>
                <a:endParaRPr lang="ko-KR" altLang="en-US" sz="1200" kern="0" spc="-6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</p:grpSp>
        <p:grpSp>
          <p:nvGrpSpPr>
            <p:cNvPr id="245" name="그룹 244">
              <a:extLst>
                <a:ext uri="{FF2B5EF4-FFF2-40B4-BE49-F238E27FC236}">
                  <a16:creationId xmlns:a16="http://schemas.microsoft.com/office/drawing/2014/main" id="{B2300436-8C42-B2FA-FB1F-4B853FDA09A1}"/>
                </a:ext>
              </a:extLst>
            </p:cNvPr>
            <p:cNvGrpSpPr/>
            <p:nvPr/>
          </p:nvGrpSpPr>
          <p:grpSpPr>
            <a:xfrm>
              <a:off x="3396527" y="5284450"/>
              <a:ext cx="1116000" cy="1682324"/>
              <a:chOff x="3188504" y="5290072"/>
              <a:chExt cx="1116000" cy="1682324"/>
            </a:xfrm>
          </p:grpSpPr>
          <p:sp>
            <p:nvSpPr>
              <p:cNvPr id="239" name="사각형: 둥근 모서리 238">
                <a:extLst>
                  <a:ext uri="{FF2B5EF4-FFF2-40B4-BE49-F238E27FC236}">
                    <a16:creationId xmlns:a16="http://schemas.microsoft.com/office/drawing/2014/main" id="{7AA30FF1-0CB2-0ADB-D60F-7CC31F422BAE}"/>
                  </a:ext>
                </a:extLst>
              </p:cNvPr>
              <p:cNvSpPr/>
              <p:nvPr/>
            </p:nvSpPr>
            <p:spPr>
              <a:xfrm>
                <a:off x="3193453" y="5334592"/>
                <a:ext cx="1106102" cy="471107"/>
              </a:xfrm>
              <a:prstGeom prst="roundRect">
                <a:avLst>
                  <a:gd name="adj" fmla="val 0"/>
                </a:avLst>
              </a:prstGeom>
              <a:pattFill prst="lt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240" name="사각형: 둥근 모서리 239">
                <a:extLst>
                  <a:ext uri="{FF2B5EF4-FFF2-40B4-BE49-F238E27FC236}">
                    <a16:creationId xmlns:a16="http://schemas.microsoft.com/office/drawing/2014/main" id="{CD0653F5-6C6F-95AB-708A-9845FEE72C06}"/>
                  </a:ext>
                </a:extLst>
              </p:cNvPr>
              <p:cNvSpPr/>
              <p:nvPr/>
            </p:nvSpPr>
            <p:spPr>
              <a:xfrm>
                <a:off x="3193452" y="5290072"/>
                <a:ext cx="1106104" cy="1682324"/>
              </a:xfrm>
              <a:prstGeom prst="roundRect">
                <a:avLst>
                  <a:gd name="adj" fmla="val 4687"/>
                </a:avLst>
              </a:prstGeom>
              <a:noFill/>
              <a:ln>
                <a:solidFill>
                  <a:srgbClr val="4393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1702BB6E-58DA-70F4-D81F-404BD3373ED9}"/>
                  </a:ext>
                </a:extLst>
              </p:cNvPr>
              <p:cNvSpPr txBox="1"/>
              <p:nvPr/>
            </p:nvSpPr>
            <p:spPr>
              <a:xfrm>
                <a:off x="3191495" y="5378103"/>
                <a:ext cx="1110019" cy="40011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이차전지</a:t>
                </a:r>
                <a:endParaRPr lang="en-US" altLang="ko-KR" sz="1300" kern="0" spc="0" dirty="0">
                  <a:solidFill>
                    <a:schemeClr val="bg2">
                      <a:lumMod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이론</a:t>
                </a:r>
              </a:p>
            </p:txBody>
          </p: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7961059F-4A1F-8E5A-0DAF-60239E1665DC}"/>
                  </a:ext>
                </a:extLst>
              </p:cNvPr>
              <p:cNvSpPr txBox="1"/>
              <p:nvPr/>
            </p:nvSpPr>
            <p:spPr>
              <a:xfrm>
                <a:off x="3188504" y="5908172"/>
                <a:ext cx="1116000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 작동원리</a:t>
                </a: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54C08128-9EA0-F711-8DD2-B200B3B1BE01}"/>
                  </a:ext>
                </a:extLst>
              </p:cNvPr>
              <p:cNvSpPr txBox="1"/>
              <p:nvPr/>
            </p:nvSpPr>
            <p:spPr>
              <a:xfrm>
                <a:off x="3188504" y="6285921"/>
                <a:ext cx="1116000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 구성요소</a:t>
                </a:r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725D064F-B673-1178-C92B-F154EDCF99FE}"/>
                  </a:ext>
                </a:extLst>
              </p:cNvPr>
              <p:cNvSpPr txBox="1"/>
              <p:nvPr/>
            </p:nvSpPr>
            <p:spPr>
              <a:xfrm>
                <a:off x="3188504" y="6663671"/>
                <a:ext cx="1116000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6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 응용분야</a:t>
                </a:r>
              </a:p>
            </p:txBody>
          </p:sp>
        </p:grpSp>
        <p:grpSp>
          <p:nvGrpSpPr>
            <p:cNvPr id="255" name="그룹 254">
              <a:extLst>
                <a:ext uri="{FF2B5EF4-FFF2-40B4-BE49-F238E27FC236}">
                  <a16:creationId xmlns:a16="http://schemas.microsoft.com/office/drawing/2014/main" id="{8FB25834-BC0B-F648-0D60-EA9F8615C25E}"/>
                </a:ext>
              </a:extLst>
            </p:cNvPr>
            <p:cNvGrpSpPr/>
            <p:nvPr/>
          </p:nvGrpSpPr>
          <p:grpSpPr>
            <a:xfrm>
              <a:off x="3558604" y="4571372"/>
              <a:ext cx="4327614" cy="579938"/>
              <a:chOff x="3618010" y="4571372"/>
              <a:chExt cx="4327614" cy="579938"/>
            </a:xfrm>
          </p:grpSpPr>
          <p:grpSp>
            <p:nvGrpSpPr>
              <p:cNvPr id="193" name="그룹 192">
                <a:extLst>
                  <a:ext uri="{FF2B5EF4-FFF2-40B4-BE49-F238E27FC236}">
                    <a16:creationId xmlns:a16="http://schemas.microsoft.com/office/drawing/2014/main" id="{D5A98C4B-DC37-87C0-D38F-DFBECCF0592E}"/>
                  </a:ext>
                </a:extLst>
              </p:cNvPr>
              <p:cNvGrpSpPr/>
              <p:nvPr/>
            </p:nvGrpSpPr>
            <p:grpSpPr>
              <a:xfrm>
                <a:off x="5912931" y="4576647"/>
                <a:ext cx="2032693" cy="269331"/>
                <a:chOff x="5656976" y="5850469"/>
                <a:chExt cx="805341" cy="269331"/>
              </a:xfrm>
            </p:grpSpPr>
            <p:sp>
              <p:nvSpPr>
                <p:cNvPr id="209" name="사각형: 둥근 모서리 208">
                  <a:extLst>
                    <a:ext uri="{FF2B5EF4-FFF2-40B4-BE49-F238E27FC236}">
                      <a16:creationId xmlns:a16="http://schemas.microsoft.com/office/drawing/2014/main" id="{4E86BA54-CC05-47BA-E370-80445A0EB5AA}"/>
                    </a:ext>
                  </a:extLst>
                </p:cNvPr>
                <p:cNvSpPr/>
                <p:nvPr/>
              </p:nvSpPr>
              <p:spPr>
                <a:xfrm>
                  <a:off x="5656976" y="5850469"/>
                  <a:ext cx="802562" cy="26933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393FF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/>
                </a:p>
              </p:txBody>
            </p:sp>
            <p:sp>
              <p:nvSpPr>
                <p:cNvPr id="210" name="TextBox 209">
                  <a:extLst>
                    <a:ext uri="{FF2B5EF4-FFF2-40B4-BE49-F238E27FC236}">
                      <a16:creationId xmlns:a16="http://schemas.microsoft.com/office/drawing/2014/main" id="{BBADA251-3E56-2B5E-2C1B-1461C06040DF}"/>
                    </a:ext>
                  </a:extLst>
                </p:cNvPr>
                <p:cNvSpPr txBox="1"/>
                <p:nvPr/>
              </p:nvSpPr>
              <p:spPr>
                <a:xfrm>
                  <a:off x="5672226" y="5899276"/>
                  <a:ext cx="790091" cy="20005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300" kern="0" spc="0" dirty="0">
                      <a:solidFill>
                        <a:schemeClr val="bg1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이차전지 소재</a:t>
                  </a:r>
                </a:p>
              </p:txBody>
            </p:sp>
          </p:grpSp>
          <p:grpSp>
            <p:nvGrpSpPr>
              <p:cNvPr id="196" name="그룹 195">
                <a:extLst>
                  <a:ext uri="{FF2B5EF4-FFF2-40B4-BE49-F238E27FC236}">
                    <a16:creationId xmlns:a16="http://schemas.microsoft.com/office/drawing/2014/main" id="{AE54B4B0-67D0-83DE-C948-3A4BAB6697FE}"/>
                  </a:ext>
                </a:extLst>
              </p:cNvPr>
              <p:cNvGrpSpPr/>
              <p:nvPr/>
            </p:nvGrpSpPr>
            <p:grpSpPr>
              <a:xfrm>
                <a:off x="5912931" y="4881979"/>
                <a:ext cx="2032693" cy="269331"/>
                <a:chOff x="5656976" y="5850469"/>
                <a:chExt cx="805341" cy="269331"/>
              </a:xfrm>
            </p:grpSpPr>
            <p:sp>
              <p:nvSpPr>
                <p:cNvPr id="197" name="사각형: 둥근 모서리 196">
                  <a:extLst>
                    <a:ext uri="{FF2B5EF4-FFF2-40B4-BE49-F238E27FC236}">
                      <a16:creationId xmlns:a16="http://schemas.microsoft.com/office/drawing/2014/main" id="{0B42E917-38BA-EDEC-FB99-ADA0571C41A4}"/>
                    </a:ext>
                  </a:extLst>
                </p:cNvPr>
                <p:cNvSpPr/>
                <p:nvPr/>
              </p:nvSpPr>
              <p:spPr>
                <a:xfrm>
                  <a:off x="5656976" y="5850469"/>
                  <a:ext cx="802562" cy="26933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393FF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/>
                </a:p>
              </p:txBody>
            </p:sp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8C546213-B7CF-9BDC-DC66-96ECAB7588AA}"/>
                    </a:ext>
                  </a:extLst>
                </p:cNvPr>
                <p:cNvSpPr txBox="1"/>
                <p:nvPr/>
              </p:nvSpPr>
              <p:spPr>
                <a:xfrm>
                  <a:off x="5672226" y="5899276"/>
                  <a:ext cx="790091" cy="20005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300" kern="0" spc="0" dirty="0">
                      <a:solidFill>
                        <a:schemeClr val="bg1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이차전지 평가</a:t>
                  </a:r>
                  <a:r>
                    <a:rPr lang="en-US" altLang="ko-KR" sz="1300" kern="0" dirty="0">
                      <a:solidFill>
                        <a:schemeClr val="bg1"/>
                      </a:solidFill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 </a:t>
                  </a:r>
                  <a:r>
                    <a:rPr lang="ko-KR" altLang="en-US" sz="1300" kern="0" dirty="0">
                      <a:solidFill>
                        <a:schemeClr val="bg1"/>
                      </a:solidFill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및 </a:t>
                  </a:r>
                  <a:r>
                    <a:rPr lang="ko-KR" altLang="en-US" sz="1300" kern="0" spc="0" dirty="0">
                      <a:solidFill>
                        <a:schemeClr val="bg1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분석</a:t>
                  </a:r>
                </a:p>
              </p:txBody>
            </p:sp>
          </p:grpSp>
          <p:grpSp>
            <p:nvGrpSpPr>
              <p:cNvPr id="249" name="그룹 248">
                <a:extLst>
                  <a:ext uri="{FF2B5EF4-FFF2-40B4-BE49-F238E27FC236}">
                    <a16:creationId xmlns:a16="http://schemas.microsoft.com/office/drawing/2014/main" id="{D1373D4C-B47D-F29E-916C-3B9651EA9139}"/>
                  </a:ext>
                </a:extLst>
              </p:cNvPr>
              <p:cNvGrpSpPr/>
              <p:nvPr/>
            </p:nvGrpSpPr>
            <p:grpSpPr>
              <a:xfrm>
                <a:off x="3618010" y="4571372"/>
                <a:ext cx="2032693" cy="269331"/>
                <a:chOff x="5656976" y="5850469"/>
                <a:chExt cx="805341" cy="269331"/>
              </a:xfrm>
            </p:grpSpPr>
            <p:sp>
              <p:nvSpPr>
                <p:cNvPr id="250" name="사각형: 둥근 모서리 249">
                  <a:extLst>
                    <a:ext uri="{FF2B5EF4-FFF2-40B4-BE49-F238E27FC236}">
                      <a16:creationId xmlns:a16="http://schemas.microsoft.com/office/drawing/2014/main" id="{709FFB27-62AF-5C63-4355-4E66C8A350EC}"/>
                    </a:ext>
                  </a:extLst>
                </p:cNvPr>
                <p:cNvSpPr/>
                <p:nvPr/>
              </p:nvSpPr>
              <p:spPr>
                <a:xfrm>
                  <a:off x="5656976" y="5850469"/>
                  <a:ext cx="802562" cy="26933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393FF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/>
                </a:p>
              </p:txBody>
            </p:sp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507D4582-0750-8239-DEBE-41F71ADFC345}"/>
                    </a:ext>
                  </a:extLst>
                </p:cNvPr>
                <p:cNvSpPr txBox="1"/>
                <p:nvPr/>
              </p:nvSpPr>
              <p:spPr>
                <a:xfrm>
                  <a:off x="5672226" y="5899276"/>
                  <a:ext cx="790091" cy="20005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300" kern="0" spc="0" dirty="0">
                      <a:solidFill>
                        <a:schemeClr val="bg1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이차전지 이론</a:t>
                  </a:r>
                </a:p>
              </p:txBody>
            </p:sp>
          </p:grpSp>
          <p:grpSp>
            <p:nvGrpSpPr>
              <p:cNvPr id="252" name="그룹 251">
                <a:extLst>
                  <a:ext uri="{FF2B5EF4-FFF2-40B4-BE49-F238E27FC236}">
                    <a16:creationId xmlns:a16="http://schemas.microsoft.com/office/drawing/2014/main" id="{1D268DF1-FBC2-5E2A-60C7-CFEDD99BC150}"/>
                  </a:ext>
                </a:extLst>
              </p:cNvPr>
              <p:cNvGrpSpPr/>
              <p:nvPr/>
            </p:nvGrpSpPr>
            <p:grpSpPr>
              <a:xfrm>
                <a:off x="3618010" y="4876704"/>
                <a:ext cx="2032693" cy="269331"/>
                <a:chOff x="5656976" y="5850469"/>
                <a:chExt cx="805341" cy="269331"/>
              </a:xfrm>
            </p:grpSpPr>
            <p:sp>
              <p:nvSpPr>
                <p:cNvPr id="253" name="사각형: 둥근 모서리 252">
                  <a:extLst>
                    <a:ext uri="{FF2B5EF4-FFF2-40B4-BE49-F238E27FC236}">
                      <a16:creationId xmlns:a16="http://schemas.microsoft.com/office/drawing/2014/main" id="{46FB05DC-519D-AA23-4B65-C517E8083B2A}"/>
                    </a:ext>
                  </a:extLst>
                </p:cNvPr>
                <p:cNvSpPr/>
                <p:nvPr/>
              </p:nvSpPr>
              <p:spPr>
                <a:xfrm>
                  <a:off x="5656976" y="5850469"/>
                  <a:ext cx="802562" cy="26933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393FF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/>
                </a:p>
              </p:txBody>
            </p:sp>
            <p:sp>
              <p:nvSpPr>
                <p:cNvPr id="254" name="TextBox 253">
                  <a:extLst>
                    <a:ext uri="{FF2B5EF4-FFF2-40B4-BE49-F238E27FC236}">
                      <a16:creationId xmlns:a16="http://schemas.microsoft.com/office/drawing/2014/main" id="{A62FF24E-EF15-0900-A9EC-893177B7D5BD}"/>
                    </a:ext>
                  </a:extLst>
                </p:cNvPr>
                <p:cNvSpPr txBox="1"/>
                <p:nvPr/>
              </p:nvSpPr>
              <p:spPr>
                <a:xfrm>
                  <a:off x="5672226" y="5899276"/>
                  <a:ext cx="790091" cy="20005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indent="0" algn="ctr" fontAlgn="base" latinLnBrk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1300" kern="0" spc="0" dirty="0">
                      <a:solidFill>
                        <a:schemeClr val="bg1"/>
                      </a:solidFill>
                      <a:effectLst/>
                      <a:latin typeface="KoPubWorld돋움체 Bold" panose="00000800000000000000" pitchFamily="2" charset="-127"/>
                      <a:ea typeface="KoPubWorld돋움체 Bold" panose="00000800000000000000" pitchFamily="2" charset="-127"/>
                      <a:cs typeface="KoPubWorld돋움체 Bold" panose="00000800000000000000" pitchFamily="2" charset="-127"/>
                    </a:rPr>
                    <a:t>이차전지 공정</a:t>
                  </a:r>
                </a:p>
              </p:txBody>
            </p:sp>
          </p:grpSp>
        </p:grpSp>
      </p:grpSp>
      <p:grpSp>
        <p:nvGrpSpPr>
          <p:cNvPr id="264" name="그룹 263">
            <a:extLst>
              <a:ext uri="{FF2B5EF4-FFF2-40B4-BE49-F238E27FC236}">
                <a16:creationId xmlns:a16="http://schemas.microsoft.com/office/drawing/2014/main" id="{0F5023AD-833F-7B77-8F40-56F57073F114}"/>
              </a:ext>
            </a:extLst>
          </p:cNvPr>
          <p:cNvGrpSpPr/>
          <p:nvPr/>
        </p:nvGrpSpPr>
        <p:grpSpPr>
          <a:xfrm>
            <a:off x="315206" y="3769211"/>
            <a:ext cx="2947052" cy="2918001"/>
            <a:chOff x="315206" y="4146283"/>
            <a:chExt cx="2947052" cy="2918001"/>
          </a:xfrm>
        </p:grpSpPr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7D2C2BBB-92A6-000E-4F7A-EA07D4F67156}"/>
                </a:ext>
              </a:extLst>
            </p:cNvPr>
            <p:cNvSpPr/>
            <p:nvPr/>
          </p:nvSpPr>
          <p:spPr>
            <a:xfrm>
              <a:off x="315206" y="4146283"/>
              <a:ext cx="2947052" cy="2918001"/>
            </a:xfrm>
            <a:prstGeom prst="roundRect">
              <a:avLst>
                <a:gd name="adj" fmla="val 1616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  <a:effectLst>
              <a:outerShdw blurRad="63500" sx="101000" sy="101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843D087-2218-FC8F-8E6D-E7ED5200AD25}"/>
                </a:ext>
              </a:extLst>
            </p:cNvPr>
            <p:cNvSpPr txBox="1"/>
            <p:nvPr/>
          </p:nvSpPr>
          <p:spPr>
            <a:xfrm>
              <a:off x="998382" y="4270899"/>
              <a:ext cx="1580700" cy="2308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500" kern="0" spc="0" dirty="0">
                  <a:solidFill>
                    <a:srgbClr val="F68A08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수준별 </a:t>
              </a:r>
              <a:r>
                <a:rPr lang="ko-KR" altLang="en-US" sz="1500" kern="0" spc="0" dirty="0" err="1">
                  <a:solidFill>
                    <a:srgbClr val="F68A08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스텝업</a:t>
              </a:r>
              <a:r>
                <a:rPr lang="ko-KR" altLang="en-US" sz="1500" kern="0" spc="0" dirty="0">
                  <a:solidFill>
                    <a:srgbClr val="F68A08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과정</a:t>
              </a:r>
              <a:endParaRPr lang="en-US" altLang="ko-KR" sz="1500" kern="0" spc="0" dirty="0">
                <a:solidFill>
                  <a:srgbClr val="F68A08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27ABD768-E86E-A60C-4D41-23990AAF54FB}"/>
                </a:ext>
              </a:extLst>
            </p:cNvPr>
            <p:cNvGrpSpPr/>
            <p:nvPr/>
          </p:nvGrpSpPr>
          <p:grpSpPr>
            <a:xfrm>
              <a:off x="503231" y="4573194"/>
              <a:ext cx="808898" cy="269331"/>
              <a:chOff x="5656976" y="5850469"/>
              <a:chExt cx="805341" cy="269331"/>
            </a:xfrm>
          </p:grpSpPr>
          <p:sp>
            <p:nvSpPr>
              <p:cNvPr id="63" name="사각형: 둥근 모서리 62">
                <a:extLst>
                  <a:ext uri="{FF2B5EF4-FFF2-40B4-BE49-F238E27FC236}">
                    <a16:creationId xmlns:a16="http://schemas.microsoft.com/office/drawing/2014/main" id="{2B712DE4-B345-A7A6-7FF1-A14B61FE9BCD}"/>
                  </a:ext>
                </a:extLst>
              </p:cNvPr>
              <p:cNvSpPr/>
              <p:nvPr/>
            </p:nvSpPr>
            <p:spPr>
              <a:xfrm>
                <a:off x="5656976" y="5850469"/>
                <a:ext cx="802562" cy="269331"/>
              </a:xfrm>
              <a:prstGeom prst="roundRect">
                <a:avLst>
                  <a:gd name="adj" fmla="val 50000"/>
                </a:avLst>
              </a:prstGeom>
              <a:solidFill>
                <a:srgbClr val="4393FF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8532666-9003-1532-11F4-03F8A61E66A6}"/>
                  </a:ext>
                </a:extLst>
              </p:cNvPr>
              <p:cNvSpPr txBox="1"/>
              <p:nvPr/>
            </p:nvSpPr>
            <p:spPr>
              <a:xfrm>
                <a:off x="5672226" y="5899276"/>
                <a:ext cx="790091" cy="20005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1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초급</a:t>
                </a: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9EC40F05-4CA2-853E-844E-CFE9EBB12F95}"/>
                </a:ext>
              </a:extLst>
            </p:cNvPr>
            <p:cNvGrpSpPr/>
            <p:nvPr/>
          </p:nvGrpSpPr>
          <p:grpSpPr>
            <a:xfrm>
              <a:off x="1384283" y="4573194"/>
              <a:ext cx="808898" cy="269331"/>
              <a:chOff x="5656976" y="5850469"/>
              <a:chExt cx="805341" cy="269331"/>
            </a:xfrm>
          </p:grpSpPr>
          <p:sp>
            <p:nvSpPr>
              <p:cNvPr id="66" name="사각형: 둥근 모서리 65">
                <a:extLst>
                  <a:ext uri="{FF2B5EF4-FFF2-40B4-BE49-F238E27FC236}">
                    <a16:creationId xmlns:a16="http://schemas.microsoft.com/office/drawing/2014/main" id="{1C15E89C-FC84-2DDD-60D2-0FD74102FC09}"/>
                  </a:ext>
                </a:extLst>
              </p:cNvPr>
              <p:cNvSpPr/>
              <p:nvPr/>
            </p:nvSpPr>
            <p:spPr>
              <a:xfrm>
                <a:off x="5656976" y="5850469"/>
                <a:ext cx="802562" cy="269331"/>
              </a:xfrm>
              <a:prstGeom prst="roundRect">
                <a:avLst>
                  <a:gd name="adj" fmla="val 50000"/>
                </a:avLst>
              </a:prstGeom>
              <a:solidFill>
                <a:srgbClr val="4393FF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5D59AAA-13DB-EBCA-3286-6AB6CA91FC2E}"/>
                  </a:ext>
                </a:extLst>
              </p:cNvPr>
              <p:cNvSpPr txBox="1"/>
              <p:nvPr/>
            </p:nvSpPr>
            <p:spPr>
              <a:xfrm>
                <a:off x="5672226" y="5899276"/>
                <a:ext cx="790091" cy="20005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1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중급</a:t>
                </a:r>
              </a:p>
            </p:txBody>
          </p:sp>
        </p:grp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0B0502E6-52C6-8AFA-8CF0-49A19DF07DE3}"/>
                </a:ext>
              </a:extLst>
            </p:cNvPr>
            <p:cNvGrpSpPr/>
            <p:nvPr/>
          </p:nvGrpSpPr>
          <p:grpSpPr>
            <a:xfrm>
              <a:off x="2265335" y="4573194"/>
              <a:ext cx="808898" cy="269331"/>
              <a:chOff x="5656976" y="5850469"/>
              <a:chExt cx="805341" cy="269331"/>
            </a:xfrm>
          </p:grpSpPr>
          <p:sp>
            <p:nvSpPr>
              <p:cNvPr id="69" name="사각형: 둥근 모서리 68">
                <a:extLst>
                  <a:ext uri="{FF2B5EF4-FFF2-40B4-BE49-F238E27FC236}">
                    <a16:creationId xmlns:a16="http://schemas.microsoft.com/office/drawing/2014/main" id="{686FA6AA-1197-99D6-0DE1-1C9056B090F6}"/>
                  </a:ext>
                </a:extLst>
              </p:cNvPr>
              <p:cNvSpPr/>
              <p:nvPr/>
            </p:nvSpPr>
            <p:spPr>
              <a:xfrm>
                <a:off x="5656976" y="5850469"/>
                <a:ext cx="802562" cy="269331"/>
              </a:xfrm>
              <a:prstGeom prst="roundRect">
                <a:avLst>
                  <a:gd name="adj" fmla="val 50000"/>
                </a:avLst>
              </a:prstGeom>
              <a:solidFill>
                <a:srgbClr val="4393FF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046A669-7B2F-CA0B-AF1D-F6C0D13737ED}"/>
                  </a:ext>
                </a:extLst>
              </p:cNvPr>
              <p:cNvSpPr txBox="1"/>
              <p:nvPr/>
            </p:nvSpPr>
            <p:spPr>
              <a:xfrm>
                <a:off x="5672226" y="5899276"/>
                <a:ext cx="790091" cy="20005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1"/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고급</a:t>
                </a:r>
              </a:p>
            </p:txBody>
          </p:sp>
        </p:grpSp>
        <p:grpSp>
          <p:nvGrpSpPr>
            <p:cNvPr id="256" name="그룹 255">
              <a:extLst>
                <a:ext uri="{FF2B5EF4-FFF2-40B4-BE49-F238E27FC236}">
                  <a16:creationId xmlns:a16="http://schemas.microsoft.com/office/drawing/2014/main" id="{379AB321-6C66-6D00-013B-3601F97BA72A}"/>
                </a:ext>
              </a:extLst>
            </p:cNvPr>
            <p:cNvGrpSpPr/>
            <p:nvPr/>
          </p:nvGrpSpPr>
          <p:grpSpPr>
            <a:xfrm>
              <a:off x="392527" y="5286199"/>
              <a:ext cx="915279" cy="1682324"/>
              <a:chOff x="392527" y="5286199"/>
              <a:chExt cx="915279" cy="1682324"/>
            </a:xfrm>
          </p:grpSpPr>
          <p:sp>
            <p:nvSpPr>
              <p:cNvPr id="80" name="사각형: 둥근 모서리 79">
                <a:extLst>
                  <a:ext uri="{FF2B5EF4-FFF2-40B4-BE49-F238E27FC236}">
                    <a16:creationId xmlns:a16="http://schemas.microsoft.com/office/drawing/2014/main" id="{F8F65131-852D-64D5-C2F1-41EAC8337276}"/>
                  </a:ext>
                </a:extLst>
              </p:cNvPr>
              <p:cNvSpPr/>
              <p:nvPr/>
            </p:nvSpPr>
            <p:spPr>
              <a:xfrm>
                <a:off x="393368" y="5330720"/>
                <a:ext cx="907161" cy="249386"/>
              </a:xfrm>
              <a:prstGeom prst="roundRect">
                <a:avLst>
                  <a:gd name="adj" fmla="val 0"/>
                </a:avLst>
              </a:prstGeom>
              <a:pattFill prst="lt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F35E7205-5B80-F4A6-D850-A348771DBE5A}"/>
                  </a:ext>
                </a:extLst>
              </p:cNvPr>
              <p:cNvSpPr/>
              <p:nvPr/>
            </p:nvSpPr>
            <p:spPr>
              <a:xfrm>
                <a:off x="396579" y="5286199"/>
                <a:ext cx="907163" cy="1682324"/>
              </a:xfrm>
              <a:prstGeom prst="roundRect">
                <a:avLst>
                  <a:gd name="adj" fmla="val 4687"/>
                </a:avLst>
              </a:prstGeom>
              <a:noFill/>
              <a:ln>
                <a:solidFill>
                  <a:srgbClr val="4393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6B507CFE-7410-9E80-FEE8-29FFC9EB0F2B}"/>
                  </a:ext>
                </a:extLst>
              </p:cNvPr>
              <p:cNvSpPr txBox="1"/>
              <p:nvPr/>
            </p:nvSpPr>
            <p:spPr>
              <a:xfrm>
                <a:off x="396579" y="5374230"/>
                <a:ext cx="910374" cy="20005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초급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11905AE-A0F0-6579-C895-488FCDA89E1D}"/>
                  </a:ext>
                </a:extLst>
              </p:cNvPr>
              <p:cNvSpPr txBox="1"/>
              <p:nvPr/>
            </p:nvSpPr>
            <p:spPr>
              <a:xfrm>
                <a:off x="392527" y="5646065"/>
                <a:ext cx="915279" cy="92333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이차전지</a:t>
                </a:r>
                <a:endParaRPr lang="en-US" altLang="ko-KR" sz="1200" kern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관심</a:t>
                </a:r>
                <a:r>
                  <a:rPr lang="en-US" altLang="ko-KR" sz="12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 </a:t>
                </a:r>
                <a:r>
                  <a:rPr lang="ko-KR" altLang="en-US" sz="1200" kern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학생들의</a:t>
                </a:r>
                <a:endParaRPr lang="en-US" altLang="ko-KR" sz="1200" kern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입문과정</a:t>
                </a:r>
                <a:endParaRPr lang="en-US" altLang="ko-KR" sz="1200" kern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(</a:t>
                </a:r>
                <a:r>
                  <a:rPr lang="ko-KR" altLang="en-US" sz="12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초급과목</a:t>
                </a:r>
                <a:endParaRPr lang="en-US" altLang="ko-KR" sz="1200" kern="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: 3</a:t>
                </a:r>
                <a:r>
                  <a:rPr lang="ko-KR" altLang="en-US" sz="1200" kern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학점</a:t>
                </a:r>
                <a:r>
                  <a:rPr lang="en-US" altLang="ko-KR" sz="1200" kern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)</a:t>
                </a:r>
                <a:endParaRPr lang="ko-KR" altLang="en-US" sz="1200" kern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pic>
            <p:nvPicPr>
              <p:cNvPr id="86" name="그래픽 85">
                <a:extLst>
                  <a:ext uri="{FF2B5EF4-FFF2-40B4-BE49-F238E27FC236}">
                    <a16:creationId xmlns:a16="http://schemas.microsoft.com/office/drawing/2014/main" id="{7B17CAF9-76B9-911D-F79D-E7728621F0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64351" y="6751875"/>
                <a:ext cx="171968" cy="171968"/>
              </a:xfrm>
              <a:prstGeom prst="rect">
                <a:avLst/>
              </a:prstGeom>
            </p:spPr>
          </p:pic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F81FEC0-F620-3EDD-3242-01723B6A0052}"/>
                  </a:ext>
                </a:extLst>
              </p:cNvPr>
              <p:cNvSpPr txBox="1"/>
              <p:nvPr/>
            </p:nvSpPr>
            <p:spPr>
              <a:xfrm>
                <a:off x="702223" y="6756760"/>
                <a:ext cx="581741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145</a:t>
                </a:r>
                <a:r>
                  <a:rPr lang="ko-KR" altLang="en-US" sz="12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명</a:t>
                </a:r>
              </a:p>
            </p:txBody>
          </p:sp>
        </p:grpSp>
        <p:grpSp>
          <p:nvGrpSpPr>
            <p:cNvPr id="257" name="그룹 256">
              <a:extLst>
                <a:ext uri="{FF2B5EF4-FFF2-40B4-BE49-F238E27FC236}">
                  <a16:creationId xmlns:a16="http://schemas.microsoft.com/office/drawing/2014/main" id="{AADB571B-5C10-407F-1D0B-B93797ACD40E}"/>
                </a:ext>
              </a:extLst>
            </p:cNvPr>
            <p:cNvGrpSpPr/>
            <p:nvPr/>
          </p:nvGrpSpPr>
          <p:grpSpPr>
            <a:xfrm>
              <a:off x="1340063" y="5286199"/>
              <a:ext cx="915279" cy="1682324"/>
              <a:chOff x="1340063" y="5286199"/>
              <a:chExt cx="915279" cy="1682324"/>
            </a:xfrm>
          </p:grpSpPr>
          <p:sp>
            <p:nvSpPr>
              <p:cNvPr id="100" name="사각형: 둥근 모서리 99">
                <a:extLst>
                  <a:ext uri="{FF2B5EF4-FFF2-40B4-BE49-F238E27FC236}">
                    <a16:creationId xmlns:a16="http://schemas.microsoft.com/office/drawing/2014/main" id="{C26EC8C4-C790-4BFA-E8B9-7213384B89A5}"/>
                  </a:ext>
                </a:extLst>
              </p:cNvPr>
              <p:cNvSpPr/>
              <p:nvPr/>
            </p:nvSpPr>
            <p:spPr>
              <a:xfrm>
                <a:off x="1340904" y="5330720"/>
                <a:ext cx="907161" cy="249386"/>
              </a:xfrm>
              <a:prstGeom prst="roundRect">
                <a:avLst>
                  <a:gd name="adj" fmla="val 0"/>
                </a:avLst>
              </a:prstGeom>
              <a:pattFill prst="lt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101" name="사각형: 둥근 모서리 100">
                <a:extLst>
                  <a:ext uri="{FF2B5EF4-FFF2-40B4-BE49-F238E27FC236}">
                    <a16:creationId xmlns:a16="http://schemas.microsoft.com/office/drawing/2014/main" id="{5DFB45EF-BF86-D15E-3382-09AFF6560D47}"/>
                  </a:ext>
                </a:extLst>
              </p:cNvPr>
              <p:cNvSpPr/>
              <p:nvPr/>
            </p:nvSpPr>
            <p:spPr>
              <a:xfrm>
                <a:off x="1344115" y="5286199"/>
                <a:ext cx="907163" cy="1682324"/>
              </a:xfrm>
              <a:prstGeom prst="roundRect">
                <a:avLst>
                  <a:gd name="adj" fmla="val 4687"/>
                </a:avLst>
              </a:prstGeom>
              <a:noFill/>
              <a:ln>
                <a:solidFill>
                  <a:srgbClr val="4393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224517BF-2486-B86F-9026-8A40BC1A75A1}"/>
                  </a:ext>
                </a:extLst>
              </p:cNvPr>
              <p:cNvSpPr txBox="1"/>
              <p:nvPr/>
            </p:nvSpPr>
            <p:spPr>
              <a:xfrm>
                <a:off x="1344115" y="5374230"/>
                <a:ext cx="910374" cy="20005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중급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4CE359B4-E26C-6902-77AE-F9F6F0E3F1B1}"/>
                  </a:ext>
                </a:extLst>
              </p:cNvPr>
              <p:cNvSpPr txBox="1"/>
              <p:nvPr/>
            </p:nvSpPr>
            <p:spPr>
              <a:xfrm>
                <a:off x="1340063" y="5646065"/>
                <a:ext cx="915279" cy="70788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마이크로</a:t>
                </a:r>
                <a:endParaRPr lang="en-US" altLang="ko-KR" sz="1200" kern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dirty="0" err="1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디그리</a:t>
                </a:r>
                <a:endParaRPr lang="en-US" altLang="ko-KR" sz="1200" kern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(12</a:t>
                </a:r>
                <a:r>
                  <a:rPr lang="ko-KR" altLang="en-US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학점</a:t>
                </a:r>
                <a:r>
                  <a:rPr lang="en-US" altLang="ko-KR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,</a:t>
                </a: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4</a:t>
                </a:r>
                <a:r>
                  <a:rPr lang="ko-KR" altLang="en-US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과목</a:t>
                </a:r>
                <a:r>
                  <a:rPr lang="en-US" altLang="ko-KR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)</a:t>
                </a:r>
                <a:endParaRPr lang="ko-KR" altLang="en-US" sz="1100" kern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  <p:pic>
            <p:nvPicPr>
              <p:cNvPr id="160" name="그래픽 159">
                <a:extLst>
                  <a:ext uri="{FF2B5EF4-FFF2-40B4-BE49-F238E27FC236}">
                    <a16:creationId xmlns:a16="http://schemas.microsoft.com/office/drawing/2014/main" id="{CAF0C9B0-8D25-2413-3026-F9A0BF1FD6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411887" y="6751875"/>
                <a:ext cx="171968" cy="171968"/>
              </a:xfrm>
              <a:prstGeom prst="rect">
                <a:avLst/>
              </a:prstGeom>
            </p:spPr>
          </p:pic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0A4CB870-0231-1EA8-F769-8EF1BE71F4AE}"/>
                  </a:ext>
                </a:extLst>
              </p:cNvPr>
              <p:cNvSpPr txBox="1"/>
              <p:nvPr/>
            </p:nvSpPr>
            <p:spPr>
              <a:xfrm>
                <a:off x="1649759" y="6756760"/>
                <a:ext cx="581741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308</a:t>
                </a:r>
                <a:r>
                  <a:rPr lang="ko-KR" altLang="en-US" sz="12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명</a:t>
                </a:r>
              </a:p>
            </p:txBody>
          </p:sp>
        </p:grpSp>
        <p:grpSp>
          <p:nvGrpSpPr>
            <p:cNvPr id="258" name="그룹 257">
              <a:extLst>
                <a:ext uri="{FF2B5EF4-FFF2-40B4-BE49-F238E27FC236}">
                  <a16:creationId xmlns:a16="http://schemas.microsoft.com/office/drawing/2014/main" id="{C1917EEF-A931-06BA-AA7B-818E630667E7}"/>
                </a:ext>
              </a:extLst>
            </p:cNvPr>
            <p:cNvGrpSpPr/>
            <p:nvPr/>
          </p:nvGrpSpPr>
          <p:grpSpPr>
            <a:xfrm>
              <a:off x="2287599" y="5286199"/>
              <a:ext cx="915279" cy="1682324"/>
              <a:chOff x="2287599" y="5286199"/>
              <a:chExt cx="915279" cy="1682324"/>
            </a:xfrm>
          </p:grpSpPr>
          <p:sp>
            <p:nvSpPr>
              <p:cNvPr id="165" name="사각형: 둥근 모서리 164">
                <a:extLst>
                  <a:ext uri="{FF2B5EF4-FFF2-40B4-BE49-F238E27FC236}">
                    <a16:creationId xmlns:a16="http://schemas.microsoft.com/office/drawing/2014/main" id="{15AA5526-B7B7-FF58-C9F2-97685381EC68}"/>
                  </a:ext>
                </a:extLst>
              </p:cNvPr>
              <p:cNvSpPr/>
              <p:nvPr/>
            </p:nvSpPr>
            <p:spPr>
              <a:xfrm>
                <a:off x="2288440" y="5330720"/>
                <a:ext cx="907161" cy="249386"/>
              </a:xfrm>
              <a:prstGeom prst="roundRect">
                <a:avLst>
                  <a:gd name="adj" fmla="val 0"/>
                </a:avLst>
              </a:prstGeom>
              <a:pattFill prst="lt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166" name="사각형: 둥근 모서리 165">
                <a:extLst>
                  <a:ext uri="{FF2B5EF4-FFF2-40B4-BE49-F238E27FC236}">
                    <a16:creationId xmlns:a16="http://schemas.microsoft.com/office/drawing/2014/main" id="{46264CD9-1425-AF75-1CE8-565199EC5BAC}"/>
                  </a:ext>
                </a:extLst>
              </p:cNvPr>
              <p:cNvSpPr/>
              <p:nvPr/>
            </p:nvSpPr>
            <p:spPr>
              <a:xfrm>
                <a:off x="2291651" y="5286199"/>
                <a:ext cx="907163" cy="1682324"/>
              </a:xfrm>
              <a:prstGeom prst="roundRect">
                <a:avLst>
                  <a:gd name="adj" fmla="val 4687"/>
                </a:avLst>
              </a:prstGeom>
              <a:noFill/>
              <a:ln>
                <a:solidFill>
                  <a:srgbClr val="4393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F26CFAED-719E-A8C9-C7BD-668E35161381}"/>
                  </a:ext>
                </a:extLst>
              </p:cNvPr>
              <p:cNvSpPr txBox="1"/>
              <p:nvPr/>
            </p:nvSpPr>
            <p:spPr>
              <a:xfrm>
                <a:off x="2291651" y="5374230"/>
                <a:ext cx="910374" cy="20005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300" kern="0" dirty="0">
                    <a:solidFill>
                      <a:schemeClr val="bg2">
                        <a:lumMod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고</a:t>
                </a:r>
                <a:r>
                  <a:rPr lang="ko-KR" altLang="en-US" sz="13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급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BAA42056-0C26-D74E-4C98-D9FE808631C9}"/>
                  </a:ext>
                </a:extLst>
              </p:cNvPr>
              <p:cNvSpPr txBox="1"/>
              <p:nvPr/>
            </p:nvSpPr>
            <p:spPr>
              <a:xfrm>
                <a:off x="2287599" y="5646065"/>
                <a:ext cx="915279" cy="112338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dirty="0"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융합부전공</a:t>
                </a:r>
                <a:endParaRPr lang="en-US" altLang="ko-KR" sz="1200" kern="0" dirty="0"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(21</a:t>
                </a:r>
                <a:r>
                  <a:rPr lang="ko-KR" altLang="en-US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학점</a:t>
                </a:r>
                <a:r>
                  <a:rPr lang="en-US" altLang="ko-KR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,</a:t>
                </a: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7</a:t>
                </a:r>
                <a:r>
                  <a:rPr lang="ko-KR" altLang="en-US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과목</a:t>
                </a:r>
                <a:r>
                  <a:rPr lang="en-US" altLang="ko-KR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)</a:t>
                </a: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endParaRPr lang="en-US" altLang="ko-KR" sz="300" kern="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dirty="0" err="1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융합복수전공</a:t>
                </a:r>
                <a:endParaRPr lang="en-US" altLang="ko-KR" sz="1200" kern="0" dirty="0"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(36</a:t>
                </a:r>
                <a:r>
                  <a:rPr lang="ko-KR" altLang="en-US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학점</a:t>
                </a:r>
                <a:r>
                  <a:rPr lang="en-US" altLang="ko-KR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,</a:t>
                </a:r>
              </a:p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12</a:t>
                </a:r>
                <a:r>
                  <a:rPr lang="ko-KR" altLang="en-US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과목</a:t>
                </a:r>
                <a:r>
                  <a:rPr lang="en-US" altLang="ko-KR" sz="1100" kern="0" dirty="0"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)</a:t>
                </a:r>
              </a:p>
            </p:txBody>
          </p:sp>
          <p:pic>
            <p:nvPicPr>
              <p:cNvPr id="170" name="그래픽 169">
                <a:extLst>
                  <a:ext uri="{FF2B5EF4-FFF2-40B4-BE49-F238E27FC236}">
                    <a16:creationId xmlns:a16="http://schemas.microsoft.com/office/drawing/2014/main" id="{79AA6C76-25A8-0184-4D59-989F8F0F8A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359423" y="6751875"/>
                <a:ext cx="171968" cy="171968"/>
              </a:xfrm>
              <a:prstGeom prst="rect">
                <a:avLst/>
              </a:prstGeom>
            </p:spPr>
          </p:pic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BBDA21A6-EAB5-9879-B8EE-B0B5227B1377}"/>
                  </a:ext>
                </a:extLst>
              </p:cNvPr>
              <p:cNvSpPr txBox="1"/>
              <p:nvPr/>
            </p:nvSpPr>
            <p:spPr>
              <a:xfrm>
                <a:off x="2597295" y="6756760"/>
                <a:ext cx="581741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145</a:t>
                </a:r>
                <a:r>
                  <a:rPr lang="ko-KR" altLang="en-US" sz="1200" kern="0" spc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명</a:t>
                </a:r>
              </a:p>
            </p:txBody>
          </p:sp>
        </p:grpSp>
        <p:grpSp>
          <p:nvGrpSpPr>
            <p:cNvPr id="263" name="그룹 262">
              <a:extLst>
                <a:ext uri="{FF2B5EF4-FFF2-40B4-BE49-F238E27FC236}">
                  <a16:creationId xmlns:a16="http://schemas.microsoft.com/office/drawing/2014/main" id="{1A473BAE-970C-7957-79D2-13495EFAE974}"/>
                </a:ext>
              </a:extLst>
            </p:cNvPr>
            <p:cNvGrpSpPr/>
            <p:nvPr/>
          </p:nvGrpSpPr>
          <p:grpSpPr>
            <a:xfrm>
              <a:off x="400187" y="4922815"/>
              <a:ext cx="2777090" cy="252341"/>
              <a:chOff x="418511" y="4922815"/>
              <a:chExt cx="2777090" cy="252341"/>
            </a:xfrm>
          </p:grpSpPr>
          <p:sp>
            <p:nvSpPr>
              <p:cNvPr id="261" name="사각형: 둥근 모서리 260">
                <a:extLst>
                  <a:ext uri="{FF2B5EF4-FFF2-40B4-BE49-F238E27FC236}">
                    <a16:creationId xmlns:a16="http://schemas.microsoft.com/office/drawing/2014/main" id="{B9DC5703-26C4-9FFF-95F1-A9BFC8F34B80}"/>
                  </a:ext>
                </a:extLst>
              </p:cNvPr>
              <p:cNvSpPr/>
              <p:nvPr/>
            </p:nvSpPr>
            <p:spPr>
              <a:xfrm>
                <a:off x="418511" y="4922815"/>
                <a:ext cx="2777090" cy="252341"/>
              </a:xfrm>
              <a:prstGeom prst="roundRect">
                <a:avLst>
                  <a:gd name="adj" fmla="val 8024"/>
                </a:avLst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8BCD0276-4F4D-8E2B-D9F8-14A6B3A824A9}"/>
                  </a:ext>
                </a:extLst>
              </p:cNvPr>
              <p:cNvSpPr txBox="1"/>
              <p:nvPr/>
            </p:nvSpPr>
            <p:spPr>
              <a:xfrm>
                <a:off x="418511" y="4965709"/>
                <a:ext cx="2777090" cy="18466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몰입형</a:t>
                </a: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-</a:t>
                </a:r>
                <a:r>
                  <a:rPr lang="ko-KR" altLang="en-US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Medium" panose="00000600000000000000" pitchFamily="2" charset="-127"/>
                    <a:ea typeface="KoPubWorld돋움체 Medium" panose="00000600000000000000" pitchFamily="2" charset="-127"/>
                    <a:cs typeface="KoPubWorld돋움체 Medium" panose="00000600000000000000" pitchFamily="2" charset="-127"/>
                  </a:rPr>
                  <a:t>교과형 하이브리드 체계</a:t>
                </a:r>
                <a:endParaRPr lang="en-US" altLang="ko-KR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endParaRPr>
              </a:p>
            </p:txBody>
          </p:sp>
        </p:grp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ED637252-D248-44EB-8BF8-4376574B5D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521" y="2041279"/>
            <a:ext cx="655200" cy="6552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DDE53B4-2F78-4788-8392-5070C29EEE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839" y="2041279"/>
            <a:ext cx="655200" cy="6552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F3985B7-FC82-4848-B7B3-6075C69A24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305" y="2031352"/>
            <a:ext cx="655200" cy="6552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D48C89F6-9472-413E-8A81-693222862B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70" y="2003482"/>
            <a:ext cx="655200" cy="655200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388B1C5C-BA96-4ACB-BB0D-FC56F97334B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92" y="2015467"/>
            <a:ext cx="653631" cy="653631"/>
          </a:xfrm>
          <a:prstGeom prst="rect">
            <a:avLst/>
          </a:prstGeom>
        </p:spPr>
      </p:pic>
      <p:sp>
        <p:nvSpPr>
          <p:cNvPr id="142" name="TextBox 141">
            <a:extLst>
              <a:ext uri="{FF2B5EF4-FFF2-40B4-BE49-F238E27FC236}">
                <a16:creationId xmlns:a16="http://schemas.microsoft.com/office/drawing/2014/main" id="{0FD91233-30E9-452A-82C0-19DE78868567}"/>
              </a:ext>
            </a:extLst>
          </p:cNvPr>
          <p:cNvSpPr txBox="1"/>
          <p:nvPr/>
        </p:nvSpPr>
        <p:spPr>
          <a:xfrm>
            <a:off x="9713823" y="7180078"/>
            <a:ext cx="580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18</a:t>
            </a:r>
            <a:endParaRPr lang="ko-KR" altLang="en-US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4466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653DBFD8-A50D-E89C-2318-40EF4FE9062D}"/>
              </a:ext>
            </a:extLst>
          </p:cNvPr>
          <p:cNvGrpSpPr/>
          <p:nvPr/>
        </p:nvGrpSpPr>
        <p:grpSpPr>
          <a:xfrm>
            <a:off x="309664" y="711667"/>
            <a:ext cx="10086992" cy="455518"/>
            <a:chOff x="309664" y="1254592"/>
            <a:chExt cx="10086992" cy="455518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EA3D18F8-1999-B1EA-5F99-B658477AD852}"/>
                </a:ext>
              </a:extLst>
            </p:cNvPr>
            <p:cNvGrpSpPr/>
            <p:nvPr/>
          </p:nvGrpSpPr>
          <p:grpSpPr>
            <a:xfrm>
              <a:off x="309664" y="1254592"/>
              <a:ext cx="10086992" cy="374019"/>
              <a:chOff x="309664" y="1254201"/>
              <a:chExt cx="10086992" cy="374019"/>
            </a:xfrm>
          </p:grpSpPr>
          <p:sp>
            <p:nvSpPr>
              <p:cNvPr id="22" name="직사각형 21">
                <a:extLst>
                  <a:ext uri="{FF2B5EF4-FFF2-40B4-BE49-F238E27FC236}">
                    <a16:creationId xmlns:a16="http://schemas.microsoft.com/office/drawing/2014/main" id="{FFAAA500-216E-AA72-C850-627D6A6107B1}"/>
                  </a:ext>
                </a:extLst>
              </p:cNvPr>
              <p:cNvSpPr/>
              <p:nvPr/>
            </p:nvSpPr>
            <p:spPr>
              <a:xfrm>
                <a:off x="309664" y="1258888"/>
                <a:ext cx="10072482" cy="369332"/>
              </a:xfrm>
              <a:prstGeom prst="rect">
                <a:avLst/>
              </a:prstGeom>
              <a:pattFill prst="ltDnDiag">
                <a:fgClr>
                  <a:schemeClr val="tx2">
                    <a:lumMod val="10000"/>
                    <a:lumOff val="9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사각형: 잘린 한쪽 모서리 23">
                <a:extLst>
                  <a:ext uri="{FF2B5EF4-FFF2-40B4-BE49-F238E27FC236}">
                    <a16:creationId xmlns:a16="http://schemas.microsoft.com/office/drawing/2014/main" id="{F4AD2AC7-8FEB-F596-6CDB-84A9D4AADA14}"/>
                  </a:ext>
                </a:extLst>
              </p:cNvPr>
              <p:cNvSpPr/>
              <p:nvPr/>
            </p:nvSpPr>
            <p:spPr>
              <a:xfrm rot="5400000">
                <a:off x="10180218" y="1411782"/>
                <a:ext cx="374019" cy="58857"/>
              </a:xfrm>
              <a:prstGeom prst="snip1Rect">
                <a:avLst/>
              </a:prstGeom>
              <a:solidFill>
                <a:srgbClr val="2B71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7" name="사각형: 잘린 한쪽 모서리 16">
              <a:extLst>
                <a:ext uri="{FF2B5EF4-FFF2-40B4-BE49-F238E27FC236}">
                  <a16:creationId xmlns:a16="http://schemas.microsoft.com/office/drawing/2014/main" id="{FD57367E-FF26-9CE9-FA69-EC34030C2BF0}"/>
                </a:ext>
              </a:extLst>
            </p:cNvPr>
            <p:cNvSpPr/>
            <p:nvPr/>
          </p:nvSpPr>
          <p:spPr>
            <a:xfrm rot="5400000">
              <a:off x="152083" y="1416469"/>
              <a:ext cx="374019" cy="58857"/>
            </a:xfrm>
            <a:prstGeom prst="snip1Rect">
              <a:avLst/>
            </a:prstGeom>
            <a:solidFill>
              <a:srgbClr val="2B7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사각형: 잘린 한쪽 모서리 17">
              <a:extLst>
                <a:ext uri="{FF2B5EF4-FFF2-40B4-BE49-F238E27FC236}">
                  <a16:creationId xmlns:a16="http://schemas.microsoft.com/office/drawing/2014/main" id="{E8CA31EA-D61F-96EE-D8D8-32CCD85993C3}"/>
                </a:ext>
              </a:extLst>
            </p:cNvPr>
            <p:cNvSpPr/>
            <p:nvPr/>
          </p:nvSpPr>
          <p:spPr>
            <a:xfrm rot="10800000">
              <a:off x="348403" y="1258888"/>
              <a:ext cx="180000" cy="58857"/>
            </a:xfrm>
            <a:prstGeom prst="snip1Rect">
              <a:avLst/>
            </a:prstGeom>
            <a:solidFill>
              <a:srgbClr val="2B7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555B2B-6970-682E-7A55-39EB895738EB}"/>
                </a:ext>
              </a:extLst>
            </p:cNvPr>
            <p:cNvSpPr txBox="1"/>
            <p:nvPr/>
          </p:nvSpPr>
          <p:spPr>
            <a:xfrm>
              <a:off x="602285" y="1340778"/>
              <a:ext cx="966214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교육프로그램 개발</a:t>
              </a:r>
              <a:r>
                <a:rPr lang="en-US" altLang="ko-KR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·</a:t>
              </a:r>
              <a:r>
                <a:rPr lang="ko-KR" altLang="en-US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운영 계획</a:t>
              </a:r>
              <a:endParaRPr lang="en-US" altLang="ko-KR" sz="2400" dirty="0">
                <a:ln w="19050" cmpd="sng">
                  <a:noFill/>
                </a:ln>
                <a:solidFill>
                  <a:srgbClr val="2B7199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276" name="그룹 275">
            <a:extLst>
              <a:ext uri="{FF2B5EF4-FFF2-40B4-BE49-F238E27FC236}">
                <a16:creationId xmlns:a16="http://schemas.microsoft.com/office/drawing/2014/main" id="{9E3ECDBC-DC67-E570-F321-9B470D79CA31}"/>
              </a:ext>
            </a:extLst>
          </p:cNvPr>
          <p:cNvGrpSpPr/>
          <p:nvPr/>
        </p:nvGrpSpPr>
        <p:grpSpPr>
          <a:xfrm>
            <a:off x="1494667" y="1648919"/>
            <a:ext cx="8894641" cy="262922"/>
            <a:chOff x="1855975" y="2197994"/>
            <a:chExt cx="8528258" cy="262922"/>
          </a:xfrm>
        </p:grpSpPr>
        <p:grpSp>
          <p:nvGrpSpPr>
            <p:cNvPr id="139" name="그룹 138">
              <a:extLst>
                <a:ext uri="{FF2B5EF4-FFF2-40B4-BE49-F238E27FC236}">
                  <a16:creationId xmlns:a16="http://schemas.microsoft.com/office/drawing/2014/main" id="{7C21BC44-89E8-535E-8AAC-8F867500971D}"/>
                </a:ext>
              </a:extLst>
            </p:cNvPr>
            <p:cNvGrpSpPr/>
            <p:nvPr/>
          </p:nvGrpSpPr>
          <p:grpSpPr>
            <a:xfrm>
              <a:off x="1855975" y="2197994"/>
              <a:ext cx="684000" cy="262922"/>
              <a:chOff x="2100783" y="2351994"/>
              <a:chExt cx="648000" cy="262922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A426C544-EA8D-71D7-A527-8569EF844295}"/>
                  </a:ext>
                </a:extLst>
              </p:cNvPr>
              <p:cNvSpPr/>
              <p:nvPr/>
            </p:nvSpPr>
            <p:spPr>
              <a:xfrm>
                <a:off x="2100783" y="2351994"/>
                <a:ext cx="648000" cy="252000"/>
              </a:xfrm>
              <a:prstGeom prst="roundRect">
                <a:avLst>
                  <a:gd name="adj" fmla="val 11488"/>
                </a:avLst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D765507-D6CB-59F1-29A8-37B678BF1DAE}"/>
                  </a:ext>
                </a:extLst>
              </p:cNvPr>
              <p:cNvSpPr txBox="1"/>
              <p:nvPr/>
            </p:nvSpPr>
            <p:spPr>
              <a:xfrm>
                <a:off x="2106292" y="2401208"/>
                <a:ext cx="637930" cy="21370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3</a:t>
                </a:r>
                <a:r>
                  <a:rPr lang="ko-KR" altLang="en-US" sz="12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월</a:t>
                </a:r>
                <a:endPara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82321CAB-AA70-AC19-0922-87EC3F2F0DB7}"/>
                </a:ext>
              </a:extLst>
            </p:cNvPr>
            <p:cNvGrpSpPr/>
            <p:nvPr/>
          </p:nvGrpSpPr>
          <p:grpSpPr>
            <a:xfrm>
              <a:off x="2569089" y="2197994"/>
              <a:ext cx="684000" cy="262922"/>
              <a:chOff x="2784024" y="2351994"/>
              <a:chExt cx="648000" cy="262922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8C17B23D-2966-9EC4-4CE2-9A23E070DC03}"/>
                  </a:ext>
                </a:extLst>
              </p:cNvPr>
              <p:cNvSpPr/>
              <p:nvPr/>
            </p:nvSpPr>
            <p:spPr>
              <a:xfrm>
                <a:off x="2784024" y="2351994"/>
                <a:ext cx="648000" cy="252000"/>
              </a:xfrm>
              <a:prstGeom prst="roundRect">
                <a:avLst>
                  <a:gd name="adj" fmla="val 11488"/>
                </a:avLst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E77A62A-4EE9-9B7A-97F4-BEFDAD2A20F8}"/>
                  </a:ext>
                </a:extLst>
              </p:cNvPr>
              <p:cNvSpPr txBox="1"/>
              <p:nvPr/>
            </p:nvSpPr>
            <p:spPr>
              <a:xfrm>
                <a:off x="2789533" y="2401208"/>
                <a:ext cx="637930" cy="21370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4</a:t>
                </a:r>
                <a:r>
                  <a:rPr lang="ko-KR" altLang="en-US" sz="12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월</a:t>
                </a:r>
                <a:endPara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141" name="그룹 140">
              <a:extLst>
                <a:ext uri="{FF2B5EF4-FFF2-40B4-BE49-F238E27FC236}">
                  <a16:creationId xmlns:a16="http://schemas.microsoft.com/office/drawing/2014/main" id="{2464CA90-2691-8050-318F-9D53897B2E2E}"/>
                </a:ext>
              </a:extLst>
            </p:cNvPr>
            <p:cNvGrpSpPr/>
            <p:nvPr/>
          </p:nvGrpSpPr>
          <p:grpSpPr>
            <a:xfrm>
              <a:off x="3282203" y="2197994"/>
              <a:ext cx="684000" cy="262922"/>
              <a:chOff x="3467265" y="2351994"/>
              <a:chExt cx="648000" cy="262922"/>
            </a:xfrm>
          </p:grpSpPr>
          <p:sp>
            <p:nvSpPr>
              <p:cNvPr id="40" name="사각형: 둥근 모서리 39">
                <a:extLst>
                  <a:ext uri="{FF2B5EF4-FFF2-40B4-BE49-F238E27FC236}">
                    <a16:creationId xmlns:a16="http://schemas.microsoft.com/office/drawing/2014/main" id="{E445F088-4A98-05AC-C143-02644F90608B}"/>
                  </a:ext>
                </a:extLst>
              </p:cNvPr>
              <p:cNvSpPr/>
              <p:nvPr/>
            </p:nvSpPr>
            <p:spPr>
              <a:xfrm>
                <a:off x="3467265" y="2351994"/>
                <a:ext cx="648000" cy="252000"/>
              </a:xfrm>
              <a:prstGeom prst="roundRect">
                <a:avLst>
                  <a:gd name="adj" fmla="val 11488"/>
                </a:avLst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2E0E14B-FB5F-B3B6-0D8E-906BEE03DD3E}"/>
                  </a:ext>
                </a:extLst>
              </p:cNvPr>
              <p:cNvSpPr txBox="1"/>
              <p:nvPr/>
            </p:nvSpPr>
            <p:spPr>
              <a:xfrm>
                <a:off x="3472774" y="2401208"/>
                <a:ext cx="637930" cy="21370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5</a:t>
                </a:r>
                <a:r>
                  <a:rPr lang="ko-KR" altLang="en-US" sz="12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월</a:t>
                </a:r>
                <a:endPara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D3E5F50C-9E99-87FD-0920-E027C3B387F6}"/>
                </a:ext>
              </a:extLst>
            </p:cNvPr>
            <p:cNvGrpSpPr/>
            <p:nvPr/>
          </p:nvGrpSpPr>
          <p:grpSpPr>
            <a:xfrm>
              <a:off x="3995317" y="2197994"/>
              <a:ext cx="684000" cy="262922"/>
              <a:chOff x="4150506" y="2351994"/>
              <a:chExt cx="648000" cy="262922"/>
            </a:xfrm>
          </p:grpSpPr>
          <p:sp>
            <p:nvSpPr>
              <p:cNvPr id="43" name="사각형: 둥근 모서리 42">
                <a:extLst>
                  <a:ext uri="{FF2B5EF4-FFF2-40B4-BE49-F238E27FC236}">
                    <a16:creationId xmlns:a16="http://schemas.microsoft.com/office/drawing/2014/main" id="{573E7FA2-8AF1-E904-8E0E-C8968A096448}"/>
                  </a:ext>
                </a:extLst>
              </p:cNvPr>
              <p:cNvSpPr/>
              <p:nvPr/>
            </p:nvSpPr>
            <p:spPr>
              <a:xfrm>
                <a:off x="4150506" y="2351994"/>
                <a:ext cx="648000" cy="252000"/>
              </a:xfrm>
              <a:prstGeom prst="roundRect">
                <a:avLst>
                  <a:gd name="adj" fmla="val 11488"/>
                </a:avLst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950213E-F119-AC29-A09C-766B47CCA136}"/>
                  </a:ext>
                </a:extLst>
              </p:cNvPr>
              <p:cNvSpPr txBox="1"/>
              <p:nvPr/>
            </p:nvSpPr>
            <p:spPr>
              <a:xfrm>
                <a:off x="4156015" y="2401208"/>
                <a:ext cx="637930" cy="21370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6</a:t>
                </a:r>
                <a:r>
                  <a:rPr lang="ko-KR" altLang="en-US" sz="12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월</a:t>
                </a:r>
                <a:endPara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143" name="그룹 142">
              <a:extLst>
                <a:ext uri="{FF2B5EF4-FFF2-40B4-BE49-F238E27FC236}">
                  <a16:creationId xmlns:a16="http://schemas.microsoft.com/office/drawing/2014/main" id="{8BAC57E9-7E3D-A4A8-20C9-6F517A43FFF4}"/>
                </a:ext>
              </a:extLst>
            </p:cNvPr>
            <p:cNvGrpSpPr/>
            <p:nvPr/>
          </p:nvGrpSpPr>
          <p:grpSpPr>
            <a:xfrm>
              <a:off x="4708431" y="2197994"/>
              <a:ext cx="684000" cy="262922"/>
              <a:chOff x="4833747" y="2351994"/>
              <a:chExt cx="648000" cy="262922"/>
            </a:xfrm>
          </p:grpSpPr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4CB258A2-8EF2-6537-8349-64A4CF9A7C2A}"/>
                  </a:ext>
                </a:extLst>
              </p:cNvPr>
              <p:cNvSpPr/>
              <p:nvPr/>
            </p:nvSpPr>
            <p:spPr>
              <a:xfrm>
                <a:off x="4833747" y="2351994"/>
                <a:ext cx="648000" cy="252000"/>
              </a:xfrm>
              <a:prstGeom prst="roundRect">
                <a:avLst>
                  <a:gd name="adj" fmla="val 11488"/>
                </a:avLst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56AD8F2-603B-CBD8-CBCD-6AF5C6745328}"/>
                  </a:ext>
                </a:extLst>
              </p:cNvPr>
              <p:cNvSpPr txBox="1"/>
              <p:nvPr/>
            </p:nvSpPr>
            <p:spPr>
              <a:xfrm>
                <a:off x="4839256" y="2401208"/>
                <a:ext cx="637930" cy="21370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7</a:t>
                </a:r>
                <a:r>
                  <a:rPr lang="ko-KR" altLang="en-US" sz="12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월</a:t>
                </a:r>
                <a:endPara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144" name="그룹 143">
              <a:extLst>
                <a:ext uri="{FF2B5EF4-FFF2-40B4-BE49-F238E27FC236}">
                  <a16:creationId xmlns:a16="http://schemas.microsoft.com/office/drawing/2014/main" id="{3C3C022D-2847-D479-DBBE-0DE6DB3CAFB8}"/>
                </a:ext>
              </a:extLst>
            </p:cNvPr>
            <p:cNvGrpSpPr/>
            <p:nvPr/>
          </p:nvGrpSpPr>
          <p:grpSpPr>
            <a:xfrm>
              <a:off x="5421545" y="2197994"/>
              <a:ext cx="684000" cy="262922"/>
              <a:chOff x="5516988" y="2351994"/>
              <a:chExt cx="648000" cy="262922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A4DA2261-3066-D931-97CF-4C04F93F51BD}"/>
                  </a:ext>
                </a:extLst>
              </p:cNvPr>
              <p:cNvSpPr/>
              <p:nvPr/>
            </p:nvSpPr>
            <p:spPr>
              <a:xfrm>
                <a:off x="5516988" y="2351994"/>
                <a:ext cx="648000" cy="252000"/>
              </a:xfrm>
              <a:prstGeom prst="roundRect">
                <a:avLst>
                  <a:gd name="adj" fmla="val 11488"/>
                </a:avLst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92BB593-65FD-0F8D-D415-6C96AF7F1CF3}"/>
                  </a:ext>
                </a:extLst>
              </p:cNvPr>
              <p:cNvSpPr txBox="1"/>
              <p:nvPr/>
            </p:nvSpPr>
            <p:spPr>
              <a:xfrm>
                <a:off x="5522497" y="2401208"/>
                <a:ext cx="637930" cy="21370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8</a:t>
                </a:r>
                <a:r>
                  <a:rPr lang="ko-KR" altLang="en-US" sz="12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월</a:t>
                </a:r>
                <a:endPara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1F8E2A37-DDCA-AC44-93AA-A724F9BE4C67}"/>
                </a:ext>
              </a:extLst>
            </p:cNvPr>
            <p:cNvGrpSpPr/>
            <p:nvPr/>
          </p:nvGrpSpPr>
          <p:grpSpPr>
            <a:xfrm>
              <a:off x="6134659" y="2197994"/>
              <a:ext cx="684000" cy="262922"/>
              <a:chOff x="6200229" y="2351994"/>
              <a:chExt cx="648000" cy="262922"/>
            </a:xfrm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42E751AD-E77C-4951-5C34-655D789E5431}"/>
                  </a:ext>
                </a:extLst>
              </p:cNvPr>
              <p:cNvSpPr/>
              <p:nvPr/>
            </p:nvSpPr>
            <p:spPr>
              <a:xfrm>
                <a:off x="6200229" y="2351994"/>
                <a:ext cx="648000" cy="252000"/>
              </a:xfrm>
              <a:prstGeom prst="roundRect">
                <a:avLst>
                  <a:gd name="adj" fmla="val 11488"/>
                </a:avLst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AF9C64B-40AE-595B-119F-3B12228C624C}"/>
                  </a:ext>
                </a:extLst>
              </p:cNvPr>
              <p:cNvSpPr txBox="1"/>
              <p:nvPr/>
            </p:nvSpPr>
            <p:spPr>
              <a:xfrm>
                <a:off x="6205738" y="2401208"/>
                <a:ext cx="637930" cy="21370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9</a:t>
                </a:r>
                <a:r>
                  <a:rPr lang="ko-KR" altLang="en-US" sz="12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월</a:t>
                </a:r>
                <a:endPara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6DE0D223-210B-E42D-5DA3-92AC8506CC40}"/>
                </a:ext>
              </a:extLst>
            </p:cNvPr>
            <p:cNvGrpSpPr/>
            <p:nvPr/>
          </p:nvGrpSpPr>
          <p:grpSpPr>
            <a:xfrm>
              <a:off x="6847773" y="2197994"/>
              <a:ext cx="684000" cy="262922"/>
              <a:chOff x="6883470" y="2351994"/>
              <a:chExt cx="648000" cy="262922"/>
            </a:xfrm>
          </p:grpSpPr>
          <p:sp>
            <p:nvSpPr>
              <p:cNvPr id="55" name="사각형: 둥근 모서리 54">
                <a:extLst>
                  <a:ext uri="{FF2B5EF4-FFF2-40B4-BE49-F238E27FC236}">
                    <a16:creationId xmlns:a16="http://schemas.microsoft.com/office/drawing/2014/main" id="{AA21B4B3-3668-93D3-1AA7-062088FA4392}"/>
                  </a:ext>
                </a:extLst>
              </p:cNvPr>
              <p:cNvSpPr/>
              <p:nvPr/>
            </p:nvSpPr>
            <p:spPr>
              <a:xfrm>
                <a:off x="6883470" y="2351994"/>
                <a:ext cx="648000" cy="252000"/>
              </a:xfrm>
              <a:prstGeom prst="roundRect">
                <a:avLst>
                  <a:gd name="adj" fmla="val 11488"/>
                </a:avLst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1AA533F-B73D-AE61-7BE3-65CA4CA5C32D}"/>
                  </a:ext>
                </a:extLst>
              </p:cNvPr>
              <p:cNvSpPr txBox="1"/>
              <p:nvPr/>
            </p:nvSpPr>
            <p:spPr>
              <a:xfrm>
                <a:off x="6888979" y="2401208"/>
                <a:ext cx="637930" cy="21370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10</a:t>
                </a:r>
                <a:r>
                  <a:rPr lang="ko-KR" altLang="en-US" sz="12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월</a:t>
                </a:r>
                <a:endPara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CF1BF4D1-9916-01B8-98E5-55E9E83B574B}"/>
                </a:ext>
              </a:extLst>
            </p:cNvPr>
            <p:cNvGrpSpPr/>
            <p:nvPr/>
          </p:nvGrpSpPr>
          <p:grpSpPr>
            <a:xfrm>
              <a:off x="7560887" y="2197994"/>
              <a:ext cx="684000" cy="262922"/>
              <a:chOff x="7566711" y="2351994"/>
              <a:chExt cx="648000" cy="262922"/>
            </a:xfrm>
          </p:grpSpPr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0508497A-1009-6E8C-1109-E047ACF3E32F}"/>
                  </a:ext>
                </a:extLst>
              </p:cNvPr>
              <p:cNvSpPr/>
              <p:nvPr/>
            </p:nvSpPr>
            <p:spPr>
              <a:xfrm>
                <a:off x="7566711" y="2351994"/>
                <a:ext cx="648000" cy="252000"/>
              </a:xfrm>
              <a:prstGeom prst="roundRect">
                <a:avLst>
                  <a:gd name="adj" fmla="val 11488"/>
                </a:avLst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6EED4BD-002F-9BDF-3E58-E9622ED25DBA}"/>
                  </a:ext>
                </a:extLst>
              </p:cNvPr>
              <p:cNvSpPr txBox="1"/>
              <p:nvPr/>
            </p:nvSpPr>
            <p:spPr>
              <a:xfrm>
                <a:off x="7572220" y="2401208"/>
                <a:ext cx="637930" cy="21370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11</a:t>
                </a:r>
                <a:r>
                  <a:rPr lang="ko-KR" altLang="en-US" sz="12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월</a:t>
                </a:r>
                <a:endPara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CAE66BD4-1C77-ABEA-1794-DBC714E5D2FA}"/>
                </a:ext>
              </a:extLst>
            </p:cNvPr>
            <p:cNvGrpSpPr/>
            <p:nvPr/>
          </p:nvGrpSpPr>
          <p:grpSpPr>
            <a:xfrm>
              <a:off x="8274001" y="2197994"/>
              <a:ext cx="684000" cy="262922"/>
              <a:chOff x="8249952" y="2351994"/>
              <a:chExt cx="648000" cy="262922"/>
            </a:xfrm>
          </p:grpSpPr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A246BA0F-F74D-8937-81E3-A4C1852DE2A8}"/>
                  </a:ext>
                </a:extLst>
              </p:cNvPr>
              <p:cNvSpPr/>
              <p:nvPr/>
            </p:nvSpPr>
            <p:spPr>
              <a:xfrm>
                <a:off x="8249952" y="2351994"/>
                <a:ext cx="648000" cy="252000"/>
              </a:xfrm>
              <a:prstGeom prst="roundRect">
                <a:avLst>
                  <a:gd name="adj" fmla="val 11488"/>
                </a:avLst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1994555-2E2B-8A7F-C758-1BE0E437542B}"/>
                  </a:ext>
                </a:extLst>
              </p:cNvPr>
              <p:cNvSpPr txBox="1"/>
              <p:nvPr/>
            </p:nvSpPr>
            <p:spPr>
              <a:xfrm>
                <a:off x="8255461" y="2401208"/>
                <a:ext cx="637930" cy="21370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12</a:t>
                </a:r>
                <a:r>
                  <a:rPr lang="ko-KR" altLang="en-US" sz="12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월</a:t>
                </a:r>
                <a:endPara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B5E26B55-BB6E-1325-8C60-86273635070D}"/>
                </a:ext>
              </a:extLst>
            </p:cNvPr>
            <p:cNvGrpSpPr/>
            <p:nvPr/>
          </p:nvGrpSpPr>
          <p:grpSpPr>
            <a:xfrm>
              <a:off x="8987115" y="2197994"/>
              <a:ext cx="684000" cy="262922"/>
              <a:chOff x="8933193" y="2351994"/>
              <a:chExt cx="648000" cy="262922"/>
            </a:xfrm>
          </p:grpSpPr>
          <p:sp>
            <p:nvSpPr>
              <p:cNvPr id="128" name="사각형: 둥근 모서리 127">
                <a:extLst>
                  <a:ext uri="{FF2B5EF4-FFF2-40B4-BE49-F238E27FC236}">
                    <a16:creationId xmlns:a16="http://schemas.microsoft.com/office/drawing/2014/main" id="{26C19A8A-54FB-6A2D-917F-894D20149135}"/>
                  </a:ext>
                </a:extLst>
              </p:cNvPr>
              <p:cNvSpPr/>
              <p:nvPr/>
            </p:nvSpPr>
            <p:spPr>
              <a:xfrm>
                <a:off x="8933193" y="2351994"/>
                <a:ext cx="648000" cy="252000"/>
              </a:xfrm>
              <a:prstGeom prst="roundRect">
                <a:avLst>
                  <a:gd name="adj" fmla="val 11488"/>
                </a:avLst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44600839-8EAC-12DC-5D0C-BA2A489E1626}"/>
                  </a:ext>
                </a:extLst>
              </p:cNvPr>
              <p:cNvSpPr txBox="1"/>
              <p:nvPr/>
            </p:nvSpPr>
            <p:spPr>
              <a:xfrm>
                <a:off x="8938702" y="2401208"/>
                <a:ext cx="637930" cy="21370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1</a:t>
                </a:r>
                <a:r>
                  <a:rPr lang="ko-KR" altLang="en-US" sz="12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월</a:t>
                </a:r>
                <a:endPara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  <p:grpSp>
          <p:nvGrpSpPr>
            <p:cNvPr id="150" name="그룹 149">
              <a:extLst>
                <a:ext uri="{FF2B5EF4-FFF2-40B4-BE49-F238E27FC236}">
                  <a16:creationId xmlns:a16="http://schemas.microsoft.com/office/drawing/2014/main" id="{D99544D3-65A2-8969-9888-A1237D043F17}"/>
                </a:ext>
              </a:extLst>
            </p:cNvPr>
            <p:cNvGrpSpPr/>
            <p:nvPr/>
          </p:nvGrpSpPr>
          <p:grpSpPr>
            <a:xfrm>
              <a:off x="9700233" y="2197994"/>
              <a:ext cx="684000" cy="262922"/>
              <a:chOff x="9616430" y="2351994"/>
              <a:chExt cx="648000" cy="262922"/>
            </a:xfrm>
          </p:grpSpPr>
          <p:sp>
            <p:nvSpPr>
              <p:cNvPr id="131" name="사각형: 둥근 모서리 130">
                <a:extLst>
                  <a:ext uri="{FF2B5EF4-FFF2-40B4-BE49-F238E27FC236}">
                    <a16:creationId xmlns:a16="http://schemas.microsoft.com/office/drawing/2014/main" id="{F6B2003D-C54D-A789-7409-4119C62F2730}"/>
                  </a:ext>
                </a:extLst>
              </p:cNvPr>
              <p:cNvSpPr/>
              <p:nvPr/>
            </p:nvSpPr>
            <p:spPr>
              <a:xfrm>
                <a:off x="9616430" y="2351994"/>
                <a:ext cx="648000" cy="252000"/>
              </a:xfrm>
              <a:prstGeom prst="roundRect">
                <a:avLst>
                  <a:gd name="adj" fmla="val 11488"/>
                </a:avLst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/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E12D1751-FCCE-6E72-3D9C-FE94A6023D6C}"/>
                  </a:ext>
                </a:extLst>
              </p:cNvPr>
              <p:cNvSpPr txBox="1"/>
              <p:nvPr/>
            </p:nvSpPr>
            <p:spPr>
              <a:xfrm>
                <a:off x="9621939" y="2401208"/>
                <a:ext cx="637930" cy="21370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indent="0" algn="ctr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2</a:t>
                </a:r>
                <a:r>
                  <a:rPr lang="ko-KR" altLang="en-US" sz="12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World돋움체 Bold" panose="00000800000000000000" pitchFamily="2" charset="-127"/>
                    <a:ea typeface="KoPubWorld돋움체 Bold" panose="00000800000000000000" pitchFamily="2" charset="-127"/>
                    <a:cs typeface="KoPubWorld돋움체 Bold" panose="00000800000000000000" pitchFamily="2" charset="-127"/>
                  </a:rPr>
                  <a:t>월</a:t>
                </a:r>
                <a:endPara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endParaRPr>
              </a:p>
            </p:txBody>
          </p:sp>
        </p:grpSp>
      </p:grpSp>
      <p:sp>
        <p:nvSpPr>
          <p:cNvPr id="158" name="사각형: 둥근 모서리 157">
            <a:extLst>
              <a:ext uri="{FF2B5EF4-FFF2-40B4-BE49-F238E27FC236}">
                <a16:creationId xmlns:a16="http://schemas.microsoft.com/office/drawing/2014/main" id="{98BED440-AA1D-C20A-E80C-E742C4CF9BBC}"/>
              </a:ext>
            </a:extLst>
          </p:cNvPr>
          <p:cNvSpPr/>
          <p:nvPr/>
        </p:nvSpPr>
        <p:spPr>
          <a:xfrm>
            <a:off x="1493681" y="1992359"/>
            <a:ext cx="2568187" cy="888187"/>
          </a:xfrm>
          <a:prstGeom prst="roundRect">
            <a:avLst>
              <a:gd name="adj" fmla="val 0"/>
            </a:avLst>
          </a:prstGeom>
          <a:solidFill>
            <a:srgbClr val="EAFAF9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B57A3C4-4702-CD5B-D104-E6CF1E9908B8}"/>
              </a:ext>
            </a:extLst>
          </p:cNvPr>
          <p:cNvSpPr txBox="1"/>
          <p:nvPr/>
        </p:nvSpPr>
        <p:spPr>
          <a:xfrm>
            <a:off x="1493681" y="2302872"/>
            <a:ext cx="2568187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생활속의 이차전지</a:t>
            </a:r>
            <a:endParaRPr lang="en-US" altLang="ko-KR" sz="1200" kern="0" spc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이차전지 산업동향</a:t>
            </a:r>
            <a:endParaRPr lang="en-US" altLang="ko-KR" sz="1200" kern="0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에너지원의 발달역사 </a:t>
            </a:r>
            <a:r>
              <a: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(25</a:t>
            </a:r>
            <a:r>
              <a:rPr lang="ko-KR" altLang="en-US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년부터 운영</a:t>
            </a:r>
            <a:r>
              <a: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</a:p>
        </p:txBody>
      </p: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34170413-BB9C-4C4B-8C36-D8FF5EE13F9C}"/>
              </a:ext>
            </a:extLst>
          </p:cNvPr>
          <p:cNvGrpSpPr/>
          <p:nvPr/>
        </p:nvGrpSpPr>
        <p:grpSpPr>
          <a:xfrm>
            <a:off x="2467649" y="2077050"/>
            <a:ext cx="633002" cy="202465"/>
            <a:chOff x="5656976" y="5850469"/>
            <a:chExt cx="802562" cy="202465"/>
          </a:xfrm>
        </p:grpSpPr>
        <p:sp>
          <p:nvSpPr>
            <p:cNvPr id="162" name="사각형: 둥근 모서리 161">
              <a:extLst>
                <a:ext uri="{FF2B5EF4-FFF2-40B4-BE49-F238E27FC236}">
                  <a16:creationId xmlns:a16="http://schemas.microsoft.com/office/drawing/2014/main" id="{FAC274C1-EC59-8D9D-18B9-80C0BD4361D4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4BC2DB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570C779F-FCB8-02E4-CD3F-B0778E8C58EE}"/>
                </a:ext>
              </a:extLst>
            </p:cNvPr>
            <p:cNvSpPr txBox="1"/>
            <p:nvPr/>
          </p:nvSpPr>
          <p:spPr>
            <a:xfrm>
              <a:off x="5664962" y="5868268"/>
              <a:ext cx="790093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정규학기</a:t>
              </a:r>
              <a:endParaRPr lang="ko-KR" altLang="en-US" sz="12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164" name="사각형: 둥근 모서리 163">
            <a:extLst>
              <a:ext uri="{FF2B5EF4-FFF2-40B4-BE49-F238E27FC236}">
                <a16:creationId xmlns:a16="http://schemas.microsoft.com/office/drawing/2014/main" id="{161119DD-0718-A70A-6820-F46538DC58B1}"/>
              </a:ext>
            </a:extLst>
          </p:cNvPr>
          <p:cNvSpPr/>
          <p:nvPr/>
        </p:nvSpPr>
        <p:spPr>
          <a:xfrm>
            <a:off x="4116288" y="1992359"/>
            <a:ext cx="1056902" cy="888187"/>
          </a:xfrm>
          <a:prstGeom prst="roundRect">
            <a:avLst>
              <a:gd name="adj" fmla="val 0"/>
            </a:avLst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grpSp>
        <p:nvGrpSpPr>
          <p:cNvPr id="165" name="그룹 164">
            <a:extLst>
              <a:ext uri="{FF2B5EF4-FFF2-40B4-BE49-F238E27FC236}">
                <a16:creationId xmlns:a16="http://schemas.microsoft.com/office/drawing/2014/main" id="{1E6AA656-CFAA-02FD-90EF-6B43DC872960}"/>
              </a:ext>
            </a:extLst>
          </p:cNvPr>
          <p:cNvGrpSpPr/>
          <p:nvPr/>
        </p:nvGrpSpPr>
        <p:grpSpPr>
          <a:xfrm>
            <a:off x="4334613" y="2077050"/>
            <a:ext cx="633002" cy="202465"/>
            <a:chOff x="5656976" y="5850469"/>
            <a:chExt cx="802562" cy="202465"/>
          </a:xfrm>
        </p:grpSpPr>
        <p:sp>
          <p:nvSpPr>
            <p:cNvPr id="166" name="사각형: 둥근 모서리 165">
              <a:extLst>
                <a:ext uri="{FF2B5EF4-FFF2-40B4-BE49-F238E27FC236}">
                  <a16:creationId xmlns:a16="http://schemas.microsoft.com/office/drawing/2014/main" id="{D1CF5B57-06AE-8E62-5A8E-50E14E38392B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C949C910-10A2-EB64-C235-3690A0DEA95A}"/>
                </a:ext>
              </a:extLst>
            </p:cNvPr>
            <p:cNvSpPr txBox="1"/>
            <p:nvPr/>
          </p:nvSpPr>
          <p:spPr>
            <a:xfrm>
              <a:off x="5664962" y="5868268"/>
              <a:ext cx="790092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계절학기</a:t>
              </a:r>
              <a:endParaRPr lang="ko-KR" altLang="en-US" sz="12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40754F47-9B22-B3F3-3DF3-F47B743B57D0}"/>
              </a:ext>
            </a:extLst>
          </p:cNvPr>
          <p:cNvSpPr txBox="1"/>
          <p:nvPr/>
        </p:nvSpPr>
        <p:spPr>
          <a:xfrm>
            <a:off x="4116287" y="2402047"/>
            <a:ext cx="1056903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동일강좌</a:t>
            </a:r>
            <a:r>
              <a: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</a:p>
        </p:txBody>
      </p:sp>
      <p:sp>
        <p:nvSpPr>
          <p:cNvPr id="179" name="사각형: 둥근 모서리 178">
            <a:extLst>
              <a:ext uri="{FF2B5EF4-FFF2-40B4-BE49-F238E27FC236}">
                <a16:creationId xmlns:a16="http://schemas.microsoft.com/office/drawing/2014/main" id="{07337076-15B0-F032-F434-B4F38AC4E22A}"/>
              </a:ext>
            </a:extLst>
          </p:cNvPr>
          <p:cNvSpPr/>
          <p:nvPr/>
        </p:nvSpPr>
        <p:spPr>
          <a:xfrm>
            <a:off x="5963230" y="1992359"/>
            <a:ext cx="2567825" cy="888187"/>
          </a:xfrm>
          <a:prstGeom prst="roundRect">
            <a:avLst>
              <a:gd name="adj" fmla="val 0"/>
            </a:avLst>
          </a:prstGeom>
          <a:solidFill>
            <a:srgbClr val="EAFAF9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1BFC2362-2352-977A-271B-0DD32F4DF94C}"/>
              </a:ext>
            </a:extLst>
          </p:cNvPr>
          <p:cNvSpPr txBox="1"/>
          <p:nvPr/>
        </p:nvSpPr>
        <p:spPr>
          <a:xfrm>
            <a:off x="5969073" y="2302872"/>
            <a:ext cx="255613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생활속의 이차전지</a:t>
            </a:r>
            <a:endParaRPr lang="en-US" altLang="ko-KR" sz="1200" kern="0" spc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이차전지 산업동향</a:t>
            </a:r>
            <a:endParaRPr lang="en-US" altLang="ko-KR" sz="1200" kern="0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에너지원의 발달역사 </a:t>
            </a:r>
            <a:r>
              <a: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(25</a:t>
            </a:r>
            <a:r>
              <a:rPr lang="ko-KR" altLang="en-US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년부터 운영</a:t>
            </a:r>
            <a:r>
              <a: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</a:p>
        </p:txBody>
      </p:sp>
      <p:grpSp>
        <p:nvGrpSpPr>
          <p:cNvPr id="181" name="그룹 180">
            <a:extLst>
              <a:ext uri="{FF2B5EF4-FFF2-40B4-BE49-F238E27FC236}">
                <a16:creationId xmlns:a16="http://schemas.microsoft.com/office/drawing/2014/main" id="{A44DD3D4-2D12-FCE8-6D25-FA595C825514}"/>
              </a:ext>
            </a:extLst>
          </p:cNvPr>
          <p:cNvGrpSpPr/>
          <p:nvPr/>
        </p:nvGrpSpPr>
        <p:grpSpPr>
          <a:xfrm>
            <a:off x="6937017" y="2077050"/>
            <a:ext cx="633002" cy="202465"/>
            <a:chOff x="5656976" y="5850469"/>
            <a:chExt cx="802562" cy="202465"/>
          </a:xfrm>
        </p:grpSpPr>
        <p:sp>
          <p:nvSpPr>
            <p:cNvPr id="182" name="사각형: 둥근 모서리 181">
              <a:extLst>
                <a:ext uri="{FF2B5EF4-FFF2-40B4-BE49-F238E27FC236}">
                  <a16:creationId xmlns:a16="http://schemas.microsoft.com/office/drawing/2014/main" id="{F10D3DE0-F540-EBC7-C8A2-D1C48619F806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4BC2DB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1784271D-7631-A388-9C18-B488F1B7969C}"/>
                </a:ext>
              </a:extLst>
            </p:cNvPr>
            <p:cNvSpPr txBox="1"/>
            <p:nvPr/>
          </p:nvSpPr>
          <p:spPr>
            <a:xfrm>
              <a:off x="5664962" y="5868268"/>
              <a:ext cx="790092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정규학기</a:t>
              </a:r>
            </a:p>
          </p:txBody>
        </p:sp>
      </p:grpSp>
      <p:sp>
        <p:nvSpPr>
          <p:cNvPr id="184" name="사각형: 둥근 모서리 183">
            <a:extLst>
              <a:ext uri="{FF2B5EF4-FFF2-40B4-BE49-F238E27FC236}">
                <a16:creationId xmlns:a16="http://schemas.microsoft.com/office/drawing/2014/main" id="{96F8E9F6-5D7A-A028-0C05-55E7B09E9039}"/>
              </a:ext>
            </a:extLst>
          </p:cNvPr>
          <p:cNvSpPr/>
          <p:nvPr/>
        </p:nvSpPr>
        <p:spPr>
          <a:xfrm>
            <a:off x="8582580" y="1992359"/>
            <a:ext cx="1056902" cy="888187"/>
          </a:xfrm>
          <a:prstGeom prst="roundRect">
            <a:avLst>
              <a:gd name="adj" fmla="val 0"/>
            </a:avLst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grpSp>
        <p:nvGrpSpPr>
          <p:cNvPr id="185" name="그룹 184">
            <a:extLst>
              <a:ext uri="{FF2B5EF4-FFF2-40B4-BE49-F238E27FC236}">
                <a16:creationId xmlns:a16="http://schemas.microsoft.com/office/drawing/2014/main" id="{90B1BAC9-5761-E5D3-C1CF-CB1C09D8BF71}"/>
              </a:ext>
            </a:extLst>
          </p:cNvPr>
          <p:cNvGrpSpPr/>
          <p:nvPr/>
        </p:nvGrpSpPr>
        <p:grpSpPr>
          <a:xfrm>
            <a:off x="8800905" y="2077050"/>
            <a:ext cx="633002" cy="202465"/>
            <a:chOff x="5656976" y="5850469"/>
            <a:chExt cx="802562" cy="202465"/>
          </a:xfrm>
        </p:grpSpPr>
        <p:sp>
          <p:nvSpPr>
            <p:cNvPr id="186" name="사각형: 둥근 모서리 185">
              <a:extLst>
                <a:ext uri="{FF2B5EF4-FFF2-40B4-BE49-F238E27FC236}">
                  <a16:creationId xmlns:a16="http://schemas.microsoft.com/office/drawing/2014/main" id="{5A41CBED-16BE-EFB0-BA0B-A07ABF2635A8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C66EF04-409F-09AC-3007-CFD6D847BA19}"/>
                </a:ext>
              </a:extLst>
            </p:cNvPr>
            <p:cNvSpPr txBox="1"/>
            <p:nvPr/>
          </p:nvSpPr>
          <p:spPr>
            <a:xfrm>
              <a:off x="5664962" y="5868268"/>
              <a:ext cx="790092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계절학기</a:t>
              </a:r>
              <a:endParaRPr lang="ko-KR" altLang="en-US" sz="12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188" name="TextBox 187">
            <a:extLst>
              <a:ext uri="{FF2B5EF4-FFF2-40B4-BE49-F238E27FC236}">
                <a16:creationId xmlns:a16="http://schemas.microsoft.com/office/drawing/2014/main" id="{653F6683-09FF-54C6-1972-0C1C035E867E}"/>
              </a:ext>
            </a:extLst>
          </p:cNvPr>
          <p:cNvSpPr txBox="1"/>
          <p:nvPr/>
        </p:nvSpPr>
        <p:spPr>
          <a:xfrm>
            <a:off x="8582579" y="2402047"/>
            <a:ext cx="1056903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동일강좌</a:t>
            </a:r>
            <a:r>
              <a: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</a:p>
        </p:txBody>
      </p:sp>
      <p:sp>
        <p:nvSpPr>
          <p:cNvPr id="189" name="사각형: 둥근 모서리 188">
            <a:extLst>
              <a:ext uri="{FF2B5EF4-FFF2-40B4-BE49-F238E27FC236}">
                <a16:creationId xmlns:a16="http://schemas.microsoft.com/office/drawing/2014/main" id="{630363FD-D164-617D-627E-B8E2AA72CB6D}"/>
              </a:ext>
            </a:extLst>
          </p:cNvPr>
          <p:cNvSpPr/>
          <p:nvPr/>
        </p:nvSpPr>
        <p:spPr>
          <a:xfrm>
            <a:off x="368522" y="1992359"/>
            <a:ext cx="996411" cy="88818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248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6317F029-AF59-B82A-D79F-7B36E1CB7578}"/>
              </a:ext>
            </a:extLst>
          </p:cNvPr>
          <p:cNvSpPr txBox="1"/>
          <p:nvPr/>
        </p:nvSpPr>
        <p:spPr>
          <a:xfrm>
            <a:off x="368521" y="2159167"/>
            <a:ext cx="996412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3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초급</a:t>
            </a:r>
            <a:endParaRPr lang="en-US" altLang="ko-KR" sz="1300" kern="0" spc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grpSp>
        <p:nvGrpSpPr>
          <p:cNvPr id="196" name="그룹 195">
            <a:extLst>
              <a:ext uri="{FF2B5EF4-FFF2-40B4-BE49-F238E27FC236}">
                <a16:creationId xmlns:a16="http://schemas.microsoft.com/office/drawing/2014/main" id="{A7D499D3-A948-F34B-7744-A9E96BAC3CA9}"/>
              </a:ext>
            </a:extLst>
          </p:cNvPr>
          <p:cNvGrpSpPr/>
          <p:nvPr/>
        </p:nvGrpSpPr>
        <p:grpSpPr>
          <a:xfrm>
            <a:off x="439199" y="2448421"/>
            <a:ext cx="855055" cy="203477"/>
            <a:chOff x="6399881" y="6782825"/>
            <a:chExt cx="819834" cy="203477"/>
          </a:xfrm>
        </p:grpSpPr>
        <p:sp>
          <p:nvSpPr>
            <p:cNvPr id="194" name="사각형: 둥근 모서리 193">
              <a:extLst>
                <a:ext uri="{FF2B5EF4-FFF2-40B4-BE49-F238E27FC236}">
                  <a16:creationId xmlns:a16="http://schemas.microsoft.com/office/drawing/2014/main" id="{A6D95175-FC64-989F-1393-3D85E182B043}"/>
                </a:ext>
              </a:extLst>
            </p:cNvPr>
            <p:cNvSpPr/>
            <p:nvPr/>
          </p:nvSpPr>
          <p:spPr>
            <a:xfrm>
              <a:off x="6403694" y="6782825"/>
              <a:ext cx="816021" cy="203477"/>
            </a:xfrm>
            <a:prstGeom prst="roundRect">
              <a:avLst>
                <a:gd name="adj" fmla="val 7870"/>
              </a:avLst>
            </a:prstGeom>
            <a:solidFill>
              <a:schemeClr val="bg1">
                <a:lumMod val="5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B0433D5C-3FA3-011D-FE87-0B594F760476}"/>
                </a:ext>
              </a:extLst>
            </p:cNvPr>
            <p:cNvSpPr txBox="1"/>
            <p:nvPr/>
          </p:nvSpPr>
          <p:spPr>
            <a:xfrm>
              <a:off x="6399881" y="6799561"/>
              <a:ext cx="813575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12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2</a:t>
              </a:r>
              <a:r>
                <a:rPr lang="ko-KR" altLang="en-US" sz="12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학점</a:t>
              </a:r>
              <a:endParaRPr lang="en-US" altLang="ko-KR" sz="12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203" name="사각형: 둥근 모서리 202">
            <a:extLst>
              <a:ext uri="{FF2B5EF4-FFF2-40B4-BE49-F238E27FC236}">
                <a16:creationId xmlns:a16="http://schemas.microsoft.com/office/drawing/2014/main" id="{74E6787C-8938-538E-2DA6-55B1CA85244A}"/>
              </a:ext>
            </a:extLst>
          </p:cNvPr>
          <p:cNvSpPr/>
          <p:nvPr/>
        </p:nvSpPr>
        <p:spPr>
          <a:xfrm>
            <a:off x="1493682" y="2944813"/>
            <a:ext cx="2568187" cy="1987758"/>
          </a:xfrm>
          <a:prstGeom prst="roundRect">
            <a:avLst>
              <a:gd name="adj" fmla="val 0"/>
            </a:avLst>
          </a:prstGeom>
          <a:solidFill>
            <a:srgbClr val="EAFAF9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7E165B4B-E0BF-7C39-56B9-B7CCFA18A642}"/>
              </a:ext>
            </a:extLst>
          </p:cNvPr>
          <p:cNvSpPr txBox="1"/>
          <p:nvPr/>
        </p:nvSpPr>
        <p:spPr>
          <a:xfrm>
            <a:off x="1493682" y="3701944"/>
            <a:ext cx="256818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이차전지 </a:t>
            </a:r>
            <a:r>
              <a:rPr lang="en-US" altLang="ko-KR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4</a:t>
            </a: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 트랙에 해당하는</a:t>
            </a:r>
            <a:endParaRPr lang="en-US" altLang="ko-KR" sz="1200" kern="0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5</a:t>
            </a: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 학과의 교과목 수강</a:t>
            </a:r>
            <a:endParaRPr lang="en-US" altLang="ko-KR" sz="1200" kern="0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13" name="사각형: 둥근 모서리 212">
            <a:extLst>
              <a:ext uri="{FF2B5EF4-FFF2-40B4-BE49-F238E27FC236}">
                <a16:creationId xmlns:a16="http://schemas.microsoft.com/office/drawing/2014/main" id="{73EF24D6-2775-45E1-CE60-C56943175490}"/>
              </a:ext>
            </a:extLst>
          </p:cNvPr>
          <p:cNvSpPr/>
          <p:nvPr/>
        </p:nvSpPr>
        <p:spPr>
          <a:xfrm>
            <a:off x="5963231" y="2944813"/>
            <a:ext cx="2567825" cy="1987758"/>
          </a:xfrm>
          <a:prstGeom prst="roundRect">
            <a:avLst>
              <a:gd name="adj" fmla="val 0"/>
            </a:avLst>
          </a:prstGeom>
          <a:solidFill>
            <a:srgbClr val="EAFAF9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50DC835A-F05E-FDC8-D6B3-F3174311A7C7}"/>
              </a:ext>
            </a:extLst>
          </p:cNvPr>
          <p:cNvSpPr txBox="1"/>
          <p:nvPr/>
        </p:nvSpPr>
        <p:spPr>
          <a:xfrm>
            <a:off x="5969074" y="3701944"/>
            <a:ext cx="2556139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이차전지 </a:t>
            </a:r>
            <a:r>
              <a:rPr lang="en-US" altLang="ko-KR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4</a:t>
            </a: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 트랙에 해당하는</a:t>
            </a:r>
            <a:endParaRPr lang="en-US" altLang="ko-KR" sz="1200" kern="0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5</a:t>
            </a: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 학과의 교과목 수강</a:t>
            </a:r>
            <a:endParaRPr lang="en-US" altLang="ko-KR" sz="1200" kern="0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23" name="사각형: 둥근 모서리 222">
            <a:extLst>
              <a:ext uri="{FF2B5EF4-FFF2-40B4-BE49-F238E27FC236}">
                <a16:creationId xmlns:a16="http://schemas.microsoft.com/office/drawing/2014/main" id="{9610F1D3-BB5B-816C-7248-3274B3B9BAAB}"/>
              </a:ext>
            </a:extLst>
          </p:cNvPr>
          <p:cNvSpPr/>
          <p:nvPr/>
        </p:nvSpPr>
        <p:spPr>
          <a:xfrm>
            <a:off x="368522" y="2944813"/>
            <a:ext cx="996411" cy="198775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248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D85706C1-268F-B358-5094-781094BBC4DF}"/>
              </a:ext>
            </a:extLst>
          </p:cNvPr>
          <p:cNvSpPr txBox="1"/>
          <p:nvPr/>
        </p:nvSpPr>
        <p:spPr>
          <a:xfrm>
            <a:off x="368521" y="3587381"/>
            <a:ext cx="996412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3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중급</a:t>
            </a:r>
            <a:endParaRPr lang="en-US" altLang="ko-KR" sz="1300" kern="0" spc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grpSp>
        <p:nvGrpSpPr>
          <p:cNvPr id="253" name="그룹 252">
            <a:extLst>
              <a:ext uri="{FF2B5EF4-FFF2-40B4-BE49-F238E27FC236}">
                <a16:creationId xmlns:a16="http://schemas.microsoft.com/office/drawing/2014/main" id="{82516F12-BDB7-2ADC-B8C3-B15B65F163D7}"/>
              </a:ext>
            </a:extLst>
          </p:cNvPr>
          <p:cNvGrpSpPr/>
          <p:nvPr/>
        </p:nvGrpSpPr>
        <p:grpSpPr>
          <a:xfrm>
            <a:off x="439199" y="3876635"/>
            <a:ext cx="855055" cy="647952"/>
            <a:chOff x="843984" y="3817336"/>
            <a:chExt cx="819834" cy="647952"/>
          </a:xfrm>
        </p:grpSpPr>
        <p:sp>
          <p:nvSpPr>
            <p:cNvPr id="226" name="사각형: 둥근 모서리 225">
              <a:extLst>
                <a:ext uri="{FF2B5EF4-FFF2-40B4-BE49-F238E27FC236}">
                  <a16:creationId xmlns:a16="http://schemas.microsoft.com/office/drawing/2014/main" id="{4E6568B8-AA0E-DCAB-C22A-BE8723898027}"/>
                </a:ext>
              </a:extLst>
            </p:cNvPr>
            <p:cNvSpPr/>
            <p:nvPr/>
          </p:nvSpPr>
          <p:spPr>
            <a:xfrm>
              <a:off x="847797" y="3817336"/>
              <a:ext cx="816021" cy="647952"/>
            </a:xfrm>
            <a:prstGeom prst="roundRect">
              <a:avLst>
                <a:gd name="adj" fmla="val 7870"/>
              </a:avLst>
            </a:prstGeom>
            <a:solidFill>
              <a:schemeClr val="bg1">
                <a:lumMod val="5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C8976BD5-0E75-D287-65CB-BA8179434193}"/>
                </a:ext>
              </a:extLst>
            </p:cNvPr>
            <p:cNvSpPr txBox="1"/>
            <p:nvPr/>
          </p:nvSpPr>
          <p:spPr>
            <a:xfrm>
              <a:off x="843984" y="3877970"/>
              <a:ext cx="813575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마이크로</a:t>
              </a:r>
              <a:endParaRPr lang="en-US" altLang="ko-KR" sz="12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 err="1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디그리</a:t>
              </a:r>
              <a:r>
                <a:rPr lang="ko-KR" altLang="en-US" sz="12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</a:t>
              </a:r>
              <a:endParaRPr lang="en-US" altLang="ko-KR" sz="12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연계</a:t>
              </a:r>
              <a:endParaRPr lang="en-US" altLang="ko-KR" sz="12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231" name="그룹 230">
            <a:extLst>
              <a:ext uri="{FF2B5EF4-FFF2-40B4-BE49-F238E27FC236}">
                <a16:creationId xmlns:a16="http://schemas.microsoft.com/office/drawing/2014/main" id="{275BFF27-64E2-CA61-2B9C-49489352FCC2}"/>
              </a:ext>
            </a:extLst>
          </p:cNvPr>
          <p:cNvGrpSpPr/>
          <p:nvPr/>
        </p:nvGrpSpPr>
        <p:grpSpPr>
          <a:xfrm>
            <a:off x="8582580" y="2940455"/>
            <a:ext cx="1056903" cy="1985432"/>
            <a:chOff x="8651927" y="3356916"/>
            <a:chExt cx="1013368" cy="977569"/>
          </a:xfrm>
        </p:grpSpPr>
        <p:sp>
          <p:nvSpPr>
            <p:cNvPr id="218" name="사각형: 둥근 모서리 217">
              <a:extLst>
                <a:ext uri="{FF2B5EF4-FFF2-40B4-BE49-F238E27FC236}">
                  <a16:creationId xmlns:a16="http://schemas.microsoft.com/office/drawing/2014/main" id="{E45C3A96-0F88-1FE8-74ED-5F73AAC967A7}"/>
                </a:ext>
              </a:extLst>
            </p:cNvPr>
            <p:cNvSpPr/>
            <p:nvPr/>
          </p:nvSpPr>
          <p:spPr>
            <a:xfrm>
              <a:off x="8651928" y="3356916"/>
              <a:ext cx="1013367" cy="977569"/>
            </a:xfrm>
            <a:prstGeom prst="roundRect">
              <a:avLst>
                <a:gd name="adj" fmla="val 0"/>
              </a:avLst>
            </a:prstGeom>
            <a:solidFill>
              <a:schemeClr val="tx2">
                <a:lumMod val="10000"/>
                <a:lumOff val="90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32A32F33-324E-7A4E-8C3B-58CBA8F97F71}"/>
                </a:ext>
              </a:extLst>
            </p:cNvPr>
            <p:cNvSpPr txBox="1"/>
            <p:nvPr/>
          </p:nvSpPr>
          <p:spPr>
            <a:xfrm>
              <a:off x="8651927" y="3522106"/>
              <a:ext cx="101336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이차전지 이론</a:t>
              </a:r>
              <a:endPara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5563DB9-48AD-3163-5A48-451FA5F0B900}"/>
                </a:ext>
              </a:extLst>
            </p:cNvPr>
            <p:cNvSpPr txBox="1"/>
            <p:nvPr/>
          </p:nvSpPr>
          <p:spPr>
            <a:xfrm>
              <a:off x="8651927" y="3804592"/>
              <a:ext cx="101336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이차전지 소재</a:t>
              </a:r>
              <a:endPara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61FF20-D0DD-19CB-921D-D9DFDC822F8E}"/>
                </a:ext>
              </a:extLst>
            </p:cNvPr>
            <p:cNvSpPr txBox="1"/>
            <p:nvPr/>
          </p:nvSpPr>
          <p:spPr>
            <a:xfrm>
              <a:off x="8651927" y="4087077"/>
              <a:ext cx="101336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이차전지 공정</a:t>
              </a:r>
              <a:endPara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157" name="사각형: 둥근 모서리 156">
            <a:extLst>
              <a:ext uri="{FF2B5EF4-FFF2-40B4-BE49-F238E27FC236}">
                <a16:creationId xmlns:a16="http://schemas.microsoft.com/office/drawing/2014/main" id="{8A8709DD-C782-C3EA-B106-41B2EC150BCD}"/>
              </a:ext>
            </a:extLst>
          </p:cNvPr>
          <p:cNvSpPr/>
          <p:nvPr/>
        </p:nvSpPr>
        <p:spPr>
          <a:xfrm>
            <a:off x="1493682" y="5011143"/>
            <a:ext cx="2568187" cy="724041"/>
          </a:xfrm>
          <a:prstGeom prst="roundRect">
            <a:avLst>
              <a:gd name="adj" fmla="val 0"/>
            </a:avLst>
          </a:prstGeom>
          <a:solidFill>
            <a:srgbClr val="EAFAF9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D3BAD342-1123-C6F9-423E-CE12765BA34D}"/>
              </a:ext>
            </a:extLst>
          </p:cNvPr>
          <p:cNvSpPr txBox="1"/>
          <p:nvPr/>
        </p:nvSpPr>
        <p:spPr>
          <a:xfrm>
            <a:off x="1493682" y="5186187"/>
            <a:ext cx="256818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이차전지 </a:t>
            </a:r>
            <a:r>
              <a:rPr lang="en-US" altLang="ko-KR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4</a:t>
            </a: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 트랙에 해당하는</a:t>
            </a:r>
            <a:endParaRPr lang="en-US" altLang="ko-KR" sz="1200" kern="0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5</a:t>
            </a: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 학과의 교과목 수강</a:t>
            </a:r>
            <a:endParaRPr lang="en-US" altLang="ko-KR" sz="1200" kern="0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72" name="사각형: 둥근 모서리 171">
            <a:extLst>
              <a:ext uri="{FF2B5EF4-FFF2-40B4-BE49-F238E27FC236}">
                <a16:creationId xmlns:a16="http://schemas.microsoft.com/office/drawing/2014/main" id="{1EF00CBB-E42A-06F2-7B83-91147BF568FD}"/>
              </a:ext>
            </a:extLst>
          </p:cNvPr>
          <p:cNvSpPr/>
          <p:nvPr/>
        </p:nvSpPr>
        <p:spPr>
          <a:xfrm>
            <a:off x="4116289" y="5011143"/>
            <a:ext cx="1056902" cy="724041"/>
          </a:xfrm>
          <a:prstGeom prst="roundRect">
            <a:avLst>
              <a:gd name="adj" fmla="val 0"/>
            </a:avLst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1F1DBBC-C057-4DA7-1D6E-0DA13FBB42B9}"/>
              </a:ext>
            </a:extLst>
          </p:cNvPr>
          <p:cNvSpPr txBox="1"/>
          <p:nvPr/>
        </p:nvSpPr>
        <p:spPr>
          <a:xfrm>
            <a:off x="4116288" y="5192757"/>
            <a:ext cx="1056903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전극소재 설계 </a:t>
            </a:r>
            <a:br>
              <a: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및 공정기술</a:t>
            </a:r>
            <a:endParaRPr lang="en-US" altLang="ko-KR" sz="1200" kern="0" spc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77" name="사각형: 둥근 모서리 176">
            <a:extLst>
              <a:ext uri="{FF2B5EF4-FFF2-40B4-BE49-F238E27FC236}">
                <a16:creationId xmlns:a16="http://schemas.microsoft.com/office/drawing/2014/main" id="{EC40A247-10A1-2F3A-C147-45C8A0E85A1B}"/>
              </a:ext>
            </a:extLst>
          </p:cNvPr>
          <p:cNvSpPr/>
          <p:nvPr/>
        </p:nvSpPr>
        <p:spPr>
          <a:xfrm>
            <a:off x="5963231" y="5011143"/>
            <a:ext cx="2567825" cy="724041"/>
          </a:xfrm>
          <a:prstGeom prst="roundRect">
            <a:avLst>
              <a:gd name="adj" fmla="val 0"/>
            </a:avLst>
          </a:prstGeom>
          <a:solidFill>
            <a:srgbClr val="EAFAF9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CE5C75C-8710-8721-F7B4-A6189DF0CC10}"/>
              </a:ext>
            </a:extLst>
          </p:cNvPr>
          <p:cNvSpPr txBox="1"/>
          <p:nvPr/>
        </p:nvSpPr>
        <p:spPr>
          <a:xfrm>
            <a:off x="5969074" y="5186187"/>
            <a:ext cx="2556139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이차전지 </a:t>
            </a:r>
            <a:r>
              <a:rPr lang="en-US" altLang="ko-KR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4</a:t>
            </a: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대 트랙에 해당하는</a:t>
            </a:r>
            <a:endParaRPr lang="en-US" altLang="ko-KR" sz="1200" kern="0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5</a:t>
            </a:r>
            <a:r>
              <a:rPr lang="ko-KR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개 학과의 교과목 수강</a:t>
            </a:r>
            <a:endParaRPr lang="en-US" altLang="ko-KR" sz="1200" kern="0" dirty="0">
              <a:solidFill>
                <a:schemeClr val="tx1">
                  <a:lumMod val="75000"/>
                  <a:lumOff val="25000"/>
                </a:schemeClr>
              </a:solidFill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237" name="그룹 236">
            <a:extLst>
              <a:ext uri="{FF2B5EF4-FFF2-40B4-BE49-F238E27FC236}">
                <a16:creationId xmlns:a16="http://schemas.microsoft.com/office/drawing/2014/main" id="{26ECA980-359F-485E-7ECA-4BEB443BAEAD}"/>
              </a:ext>
            </a:extLst>
          </p:cNvPr>
          <p:cNvGrpSpPr/>
          <p:nvPr/>
        </p:nvGrpSpPr>
        <p:grpSpPr>
          <a:xfrm>
            <a:off x="1493682" y="5817755"/>
            <a:ext cx="2568187" cy="321515"/>
            <a:chOff x="1855031" y="6274018"/>
            <a:chExt cx="2462400" cy="321515"/>
          </a:xfrm>
        </p:grpSpPr>
        <p:sp>
          <p:nvSpPr>
            <p:cNvPr id="233" name="사각형: 둥근 모서리 232">
              <a:extLst>
                <a:ext uri="{FF2B5EF4-FFF2-40B4-BE49-F238E27FC236}">
                  <a16:creationId xmlns:a16="http://schemas.microsoft.com/office/drawing/2014/main" id="{736DBAA9-45E1-72EE-1B09-C9EDB6516E6A}"/>
                </a:ext>
              </a:extLst>
            </p:cNvPr>
            <p:cNvSpPr/>
            <p:nvPr/>
          </p:nvSpPr>
          <p:spPr>
            <a:xfrm>
              <a:off x="1855031" y="6274018"/>
              <a:ext cx="2462400" cy="321515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2E3BC93A-DCD8-C66E-D8EF-FF0F8E90A99B}"/>
                </a:ext>
              </a:extLst>
            </p:cNvPr>
            <p:cNvSpPr txBox="1"/>
            <p:nvPr/>
          </p:nvSpPr>
          <p:spPr>
            <a:xfrm>
              <a:off x="1855031" y="6360161"/>
              <a:ext cx="2462400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이차전지 산학연 세미나</a:t>
              </a:r>
              <a:endPara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238" name="그룹 237">
            <a:extLst>
              <a:ext uri="{FF2B5EF4-FFF2-40B4-BE49-F238E27FC236}">
                <a16:creationId xmlns:a16="http://schemas.microsoft.com/office/drawing/2014/main" id="{2440E063-6BA5-3ECE-25CD-7C8678CF1233}"/>
              </a:ext>
            </a:extLst>
          </p:cNvPr>
          <p:cNvGrpSpPr/>
          <p:nvPr/>
        </p:nvGrpSpPr>
        <p:grpSpPr>
          <a:xfrm>
            <a:off x="4116288" y="6187112"/>
            <a:ext cx="1805494" cy="450041"/>
            <a:chOff x="1855031" y="6274018"/>
            <a:chExt cx="2462400" cy="450041"/>
          </a:xfrm>
        </p:grpSpPr>
        <p:sp>
          <p:nvSpPr>
            <p:cNvPr id="239" name="사각형: 둥근 모서리 238">
              <a:extLst>
                <a:ext uri="{FF2B5EF4-FFF2-40B4-BE49-F238E27FC236}">
                  <a16:creationId xmlns:a16="http://schemas.microsoft.com/office/drawing/2014/main" id="{1E82F41B-6B87-F55D-C55D-8ECA98DC7EC4}"/>
                </a:ext>
              </a:extLst>
            </p:cNvPr>
            <p:cNvSpPr/>
            <p:nvPr/>
          </p:nvSpPr>
          <p:spPr>
            <a:xfrm>
              <a:off x="1855031" y="6274018"/>
              <a:ext cx="2462400" cy="450041"/>
            </a:xfrm>
            <a:prstGeom prst="roundRect">
              <a:avLst>
                <a:gd name="adj" fmla="val 0"/>
              </a:avLst>
            </a:prstGeom>
            <a:solidFill>
              <a:srgbClr val="FFE59D"/>
            </a:solidFill>
            <a:ln w="12700">
              <a:solidFill>
                <a:srgbClr val="FFD76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611B4EE2-451E-D321-E3E5-75BC8810E464}"/>
                </a:ext>
              </a:extLst>
            </p:cNvPr>
            <p:cNvSpPr txBox="1"/>
            <p:nvPr/>
          </p:nvSpPr>
          <p:spPr>
            <a:xfrm>
              <a:off x="1855031" y="6331586"/>
              <a:ext cx="2462400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이차전지 산학프로젝트</a:t>
              </a:r>
              <a:endPara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(25</a:t>
              </a: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년부터 운영</a:t>
              </a:r>
              <a:r>
                <a:rPr lang="en-US" altLang="ko-KR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)</a:t>
              </a:r>
            </a:p>
          </p:txBody>
        </p:sp>
      </p:grpSp>
      <p:grpSp>
        <p:nvGrpSpPr>
          <p:cNvPr id="247" name="그룹 246">
            <a:extLst>
              <a:ext uri="{FF2B5EF4-FFF2-40B4-BE49-F238E27FC236}">
                <a16:creationId xmlns:a16="http://schemas.microsoft.com/office/drawing/2014/main" id="{BFDF985B-C65A-D882-AEF3-DC33AF69B562}"/>
              </a:ext>
            </a:extLst>
          </p:cNvPr>
          <p:cNvGrpSpPr/>
          <p:nvPr/>
        </p:nvGrpSpPr>
        <p:grpSpPr>
          <a:xfrm>
            <a:off x="5974164" y="5817755"/>
            <a:ext cx="2568187" cy="321515"/>
            <a:chOff x="1855031" y="6274018"/>
            <a:chExt cx="2462400" cy="321515"/>
          </a:xfrm>
        </p:grpSpPr>
        <p:sp>
          <p:nvSpPr>
            <p:cNvPr id="248" name="사각형: 둥근 모서리 247">
              <a:extLst>
                <a:ext uri="{FF2B5EF4-FFF2-40B4-BE49-F238E27FC236}">
                  <a16:creationId xmlns:a16="http://schemas.microsoft.com/office/drawing/2014/main" id="{30931123-2CED-A79C-2A40-B94372293859}"/>
                </a:ext>
              </a:extLst>
            </p:cNvPr>
            <p:cNvSpPr/>
            <p:nvPr/>
          </p:nvSpPr>
          <p:spPr>
            <a:xfrm>
              <a:off x="1855031" y="6274018"/>
              <a:ext cx="2462400" cy="321515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010E40EA-44E4-2759-DD30-4800FCA0718E}"/>
                </a:ext>
              </a:extLst>
            </p:cNvPr>
            <p:cNvSpPr txBox="1"/>
            <p:nvPr/>
          </p:nvSpPr>
          <p:spPr>
            <a:xfrm>
              <a:off x="1855031" y="6360161"/>
              <a:ext cx="2462400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이차전지 산학연 세미나</a:t>
              </a:r>
              <a:endPara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254" name="사각형: 둥근 모서리 253">
            <a:extLst>
              <a:ext uri="{FF2B5EF4-FFF2-40B4-BE49-F238E27FC236}">
                <a16:creationId xmlns:a16="http://schemas.microsoft.com/office/drawing/2014/main" id="{428A55D3-611F-D838-8F71-14A4FED269E1}"/>
              </a:ext>
            </a:extLst>
          </p:cNvPr>
          <p:cNvSpPr/>
          <p:nvPr/>
        </p:nvSpPr>
        <p:spPr>
          <a:xfrm>
            <a:off x="368522" y="4999119"/>
            <a:ext cx="996411" cy="150950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248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2AE88E56-91C3-A993-29C4-3CE76A835F80}"/>
              </a:ext>
            </a:extLst>
          </p:cNvPr>
          <p:cNvSpPr txBox="1"/>
          <p:nvPr/>
        </p:nvSpPr>
        <p:spPr>
          <a:xfrm>
            <a:off x="368521" y="5500578"/>
            <a:ext cx="996412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3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고</a:t>
            </a:r>
            <a:r>
              <a:rPr lang="ko-KR" altLang="en-US" sz="13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급</a:t>
            </a:r>
            <a:endParaRPr lang="en-US" altLang="ko-KR" sz="1300" kern="0" spc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grpSp>
        <p:nvGrpSpPr>
          <p:cNvPr id="256" name="그룹 255">
            <a:extLst>
              <a:ext uri="{FF2B5EF4-FFF2-40B4-BE49-F238E27FC236}">
                <a16:creationId xmlns:a16="http://schemas.microsoft.com/office/drawing/2014/main" id="{6204614F-C628-7856-9164-FCFD7CA6FDFC}"/>
              </a:ext>
            </a:extLst>
          </p:cNvPr>
          <p:cNvGrpSpPr/>
          <p:nvPr/>
        </p:nvGrpSpPr>
        <p:grpSpPr>
          <a:xfrm>
            <a:off x="439199" y="5777132"/>
            <a:ext cx="855055" cy="409980"/>
            <a:chOff x="6399881" y="6782825"/>
            <a:chExt cx="819834" cy="409980"/>
          </a:xfrm>
        </p:grpSpPr>
        <p:sp>
          <p:nvSpPr>
            <p:cNvPr id="257" name="사각형: 둥근 모서리 256">
              <a:extLst>
                <a:ext uri="{FF2B5EF4-FFF2-40B4-BE49-F238E27FC236}">
                  <a16:creationId xmlns:a16="http://schemas.microsoft.com/office/drawing/2014/main" id="{517DFD19-850D-D9B2-2C60-48FA7D0615F1}"/>
                </a:ext>
              </a:extLst>
            </p:cNvPr>
            <p:cNvSpPr/>
            <p:nvPr/>
          </p:nvSpPr>
          <p:spPr>
            <a:xfrm>
              <a:off x="6403694" y="6782825"/>
              <a:ext cx="816021" cy="409980"/>
            </a:xfrm>
            <a:prstGeom prst="roundRect">
              <a:avLst>
                <a:gd name="adj" fmla="val 7870"/>
              </a:avLst>
            </a:prstGeom>
            <a:solidFill>
              <a:schemeClr val="bg1">
                <a:lumMod val="5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FD2E3E83-A9C4-9259-4E6F-79E9F50C6FD5}"/>
                </a:ext>
              </a:extLst>
            </p:cNvPr>
            <p:cNvSpPr txBox="1"/>
            <p:nvPr/>
          </p:nvSpPr>
          <p:spPr>
            <a:xfrm>
              <a:off x="6399881" y="6817258"/>
              <a:ext cx="813575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복수전공</a:t>
              </a:r>
              <a:endParaRPr lang="en-US" altLang="ko-KR" sz="12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12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/</a:t>
              </a:r>
              <a:r>
                <a:rPr lang="ko-KR" altLang="en-US" sz="12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부전공</a:t>
              </a:r>
              <a:endParaRPr lang="en-US" altLang="ko-KR" sz="12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912643E-D84D-5F95-96AA-EBEF4E3A9353}"/>
              </a:ext>
            </a:extLst>
          </p:cNvPr>
          <p:cNvGrpSpPr/>
          <p:nvPr/>
        </p:nvGrpSpPr>
        <p:grpSpPr>
          <a:xfrm>
            <a:off x="4116288" y="5816363"/>
            <a:ext cx="1805494" cy="321515"/>
            <a:chOff x="1855031" y="6274018"/>
            <a:chExt cx="2462400" cy="321515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C2799858-0E6D-A1E2-0095-430B0FE3227B}"/>
                </a:ext>
              </a:extLst>
            </p:cNvPr>
            <p:cNvSpPr/>
            <p:nvPr/>
          </p:nvSpPr>
          <p:spPr>
            <a:xfrm>
              <a:off x="1855031" y="6274018"/>
              <a:ext cx="2462400" cy="321515"/>
            </a:xfrm>
            <a:prstGeom prst="roundRect">
              <a:avLst>
                <a:gd name="adj" fmla="val 0"/>
              </a:avLst>
            </a:prstGeom>
            <a:solidFill>
              <a:srgbClr val="FFE59D"/>
            </a:solidFill>
            <a:ln w="12700">
              <a:solidFill>
                <a:srgbClr val="FFD76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A658B3A-3E6E-4E75-5490-8F73DBD6DFBA}"/>
                </a:ext>
              </a:extLst>
            </p:cNvPr>
            <p:cNvSpPr txBox="1"/>
            <p:nvPr/>
          </p:nvSpPr>
          <p:spPr>
            <a:xfrm>
              <a:off x="1855031" y="6360161"/>
              <a:ext cx="2462400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이차전지 공정설계</a:t>
              </a:r>
              <a:endPara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26C592BC-EB2D-6FD1-737D-8FD2C70435A5}"/>
              </a:ext>
            </a:extLst>
          </p:cNvPr>
          <p:cNvGrpSpPr/>
          <p:nvPr/>
        </p:nvGrpSpPr>
        <p:grpSpPr>
          <a:xfrm>
            <a:off x="8596770" y="5816363"/>
            <a:ext cx="1805494" cy="321515"/>
            <a:chOff x="1855031" y="6274018"/>
            <a:chExt cx="2462400" cy="321515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7CFC5D4-80AD-7DCC-F57C-EA38828FB8E6}"/>
                </a:ext>
              </a:extLst>
            </p:cNvPr>
            <p:cNvSpPr/>
            <p:nvPr/>
          </p:nvSpPr>
          <p:spPr>
            <a:xfrm>
              <a:off x="1855031" y="6274018"/>
              <a:ext cx="2462400" cy="321515"/>
            </a:xfrm>
            <a:prstGeom prst="roundRect">
              <a:avLst>
                <a:gd name="adj" fmla="val 0"/>
              </a:avLst>
            </a:prstGeom>
            <a:solidFill>
              <a:srgbClr val="FFE59D"/>
            </a:solidFill>
            <a:ln w="12700">
              <a:solidFill>
                <a:srgbClr val="FFD76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F41BE3-7311-5563-7274-AE0B5125C015}"/>
                </a:ext>
              </a:extLst>
            </p:cNvPr>
            <p:cNvSpPr txBox="1"/>
            <p:nvPr/>
          </p:nvSpPr>
          <p:spPr>
            <a:xfrm>
              <a:off x="1855031" y="6360161"/>
              <a:ext cx="2462400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이차전지 공정설계</a:t>
              </a:r>
              <a:endPara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01829C08-B84B-EC8F-4CCC-741F800F7F4F}"/>
              </a:ext>
            </a:extLst>
          </p:cNvPr>
          <p:cNvGrpSpPr/>
          <p:nvPr/>
        </p:nvGrpSpPr>
        <p:grpSpPr>
          <a:xfrm>
            <a:off x="8596770" y="6187112"/>
            <a:ext cx="1805494" cy="450041"/>
            <a:chOff x="1855031" y="6274018"/>
            <a:chExt cx="2462400" cy="450041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CE4C11CC-DD2A-8144-7AC9-D4B678FCFF8B}"/>
                </a:ext>
              </a:extLst>
            </p:cNvPr>
            <p:cNvSpPr/>
            <p:nvPr/>
          </p:nvSpPr>
          <p:spPr>
            <a:xfrm>
              <a:off x="1855031" y="6274018"/>
              <a:ext cx="2462400" cy="450041"/>
            </a:xfrm>
            <a:prstGeom prst="roundRect">
              <a:avLst>
                <a:gd name="adj" fmla="val 0"/>
              </a:avLst>
            </a:prstGeom>
            <a:solidFill>
              <a:srgbClr val="FFE59D"/>
            </a:solidFill>
            <a:ln w="12700">
              <a:solidFill>
                <a:srgbClr val="FFD76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F3CBDDB-897F-24E2-296D-BD8EB6A26A6B}"/>
                </a:ext>
              </a:extLst>
            </p:cNvPr>
            <p:cNvSpPr txBox="1"/>
            <p:nvPr/>
          </p:nvSpPr>
          <p:spPr>
            <a:xfrm>
              <a:off x="1855031" y="6331586"/>
              <a:ext cx="2462400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이차전지 산학프로젝트</a:t>
              </a:r>
              <a:endPara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(25</a:t>
              </a: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년부터 운영</a:t>
              </a:r>
              <a:r>
                <a:rPr lang="en-US" altLang="ko-KR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)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838CC0F-BD5D-46CD-4000-A5F9745EE204}"/>
              </a:ext>
            </a:extLst>
          </p:cNvPr>
          <p:cNvGrpSpPr/>
          <p:nvPr/>
        </p:nvGrpSpPr>
        <p:grpSpPr>
          <a:xfrm>
            <a:off x="4116286" y="2940455"/>
            <a:ext cx="1056903" cy="1985432"/>
            <a:chOff x="8651927" y="3356916"/>
            <a:chExt cx="1013368" cy="977569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C1CFB64C-DCD1-9BA4-B889-E223FB2E500F}"/>
                </a:ext>
              </a:extLst>
            </p:cNvPr>
            <p:cNvSpPr/>
            <p:nvPr/>
          </p:nvSpPr>
          <p:spPr>
            <a:xfrm>
              <a:off x="8651928" y="3356916"/>
              <a:ext cx="1013367" cy="977569"/>
            </a:xfrm>
            <a:prstGeom prst="roundRect">
              <a:avLst>
                <a:gd name="adj" fmla="val 0"/>
              </a:avLst>
            </a:prstGeom>
            <a:solidFill>
              <a:schemeClr val="tx2">
                <a:lumMod val="10000"/>
                <a:lumOff val="90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9B880B6-AACC-99A1-D9CD-A349BC49D57B}"/>
                </a:ext>
              </a:extLst>
            </p:cNvPr>
            <p:cNvSpPr txBox="1"/>
            <p:nvPr/>
          </p:nvSpPr>
          <p:spPr>
            <a:xfrm>
              <a:off x="8651927" y="3597755"/>
              <a:ext cx="1013368" cy="18184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이차전지 </a:t>
              </a:r>
              <a:br>
                <a:rPr lang="en-US" altLang="ko-KR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</a:b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평가 및 분석</a:t>
              </a:r>
              <a:endPara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5569F98-0C5B-92E5-C6E2-342FD2A66A0C}"/>
                </a:ext>
              </a:extLst>
            </p:cNvPr>
            <p:cNvSpPr txBox="1"/>
            <p:nvPr/>
          </p:nvSpPr>
          <p:spPr>
            <a:xfrm>
              <a:off x="8651927" y="3938643"/>
              <a:ext cx="1013368" cy="18184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이차전지</a:t>
              </a:r>
              <a:endParaRPr lang="en-US" altLang="ko-KR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200" kern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oPubWorld돋움체 Medium" panose="00000600000000000000" pitchFamily="2" charset="-127"/>
                  <a:ea typeface="KoPubWorld돋움체 Medium" panose="00000600000000000000" pitchFamily="2" charset="-127"/>
                  <a:cs typeface="KoPubWorld돋움체 Medium" panose="00000600000000000000" pitchFamily="2" charset="-127"/>
                </a:rPr>
                <a:t>기기분석</a:t>
              </a:r>
              <a:endParaRPr lang="en-US" altLang="ko-KR" sz="1200" kern="0" spc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8342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화살표: 오각형 11">
            <a:extLst>
              <a:ext uri="{FF2B5EF4-FFF2-40B4-BE49-F238E27FC236}">
                <a16:creationId xmlns:a16="http://schemas.microsoft.com/office/drawing/2014/main" id="{586A95AC-ACD0-8250-775E-46D822CEB960}"/>
              </a:ext>
            </a:extLst>
          </p:cNvPr>
          <p:cNvSpPr/>
          <p:nvPr/>
        </p:nvSpPr>
        <p:spPr>
          <a:xfrm>
            <a:off x="919538" y="1026663"/>
            <a:ext cx="2950500" cy="265399"/>
          </a:xfrm>
          <a:prstGeom prst="homePlate">
            <a:avLst/>
          </a:prstGeom>
          <a:solidFill>
            <a:srgbClr val="85E3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화살표: 갈매기형 수장 12">
            <a:extLst>
              <a:ext uri="{FF2B5EF4-FFF2-40B4-BE49-F238E27FC236}">
                <a16:creationId xmlns:a16="http://schemas.microsoft.com/office/drawing/2014/main" id="{9747998A-21F4-2C5B-D174-ABC50E682676}"/>
              </a:ext>
            </a:extLst>
          </p:cNvPr>
          <p:cNvSpPr/>
          <p:nvPr/>
        </p:nvSpPr>
        <p:spPr>
          <a:xfrm>
            <a:off x="891136" y="2956348"/>
            <a:ext cx="3103380" cy="265399"/>
          </a:xfrm>
          <a:prstGeom prst="chevron">
            <a:avLst/>
          </a:prstGeom>
          <a:solidFill>
            <a:srgbClr val="4BC2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화살표: 갈매기형 수장 26">
            <a:extLst>
              <a:ext uri="{FF2B5EF4-FFF2-40B4-BE49-F238E27FC236}">
                <a16:creationId xmlns:a16="http://schemas.microsoft.com/office/drawing/2014/main" id="{24618A30-7C82-B295-B5B2-BED1280FEF2F}"/>
              </a:ext>
            </a:extLst>
          </p:cNvPr>
          <p:cNvSpPr/>
          <p:nvPr/>
        </p:nvSpPr>
        <p:spPr>
          <a:xfrm>
            <a:off x="891136" y="5069565"/>
            <a:ext cx="3103380" cy="265399"/>
          </a:xfrm>
          <a:prstGeom prst="chevron">
            <a:avLst/>
          </a:prstGeom>
          <a:solidFill>
            <a:srgbClr val="2B71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BE84F1-452B-6ECB-B688-B036A6031C5B}"/>
              </a:ext>
            </a:extLst>
          </p:cNvPr>
          <p:cNvSpPr txBox="1"/>
          <p:nvPr/>
        </p:nvSpPr>
        <p:spPr>
          <a:xfrm>
            <a:off x="919538" y="1077597"/>
            <a:ext cx="2783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300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초급</a:t>
            </a:r>
            <a:r>
              <a:rPr lang="ko-KR" altLang="en-US" sz="13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인재</a:t>
            </a:r>
            <a:endParaRPr lang="ko-KR" altLang="en-US" sz="1300" kern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85915B-648D-374B-836D-1C419B7F64B8}"/>
              </a:ext>
            </a:extLst>
          </p:cNvPr>
          <p:cNvSpPr txBox="1"/>
          <p:nvPr/>
        </p:nvSpPr>
        <p:spPr>
          <a:xfrm>
            <a:off x="1044017" y="3007282"/>
            <a:ext cx="2783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3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중</a:t>
            </a:r>
            <a:r>
              <a:rPr lang="ko-KR" altLang="en-US" sz="1300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급인재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B42EB85-F073-A143-D6BC-03DB636FDCEB}"/>
              </a:ext>
            </a:extLst>
          </p:cNvPr>
          <p:cNvSpPr txBox="1"/>
          <p:nvPr/>
        </p:nvSpPr>
        <p:spPr>
          <a:xfrm>
            <a:off x="1044017" y="5120499"/>
            <a:ext cx="2783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300" kern="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고</a:t>
            </a:r>
            <a:r>
              <a:rPr lang="ko-KR" altLang="en-US" sz="1300" kern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급인재</a:t>
            </a:r>
          </a:p>
        </p:txBody>
      </p:sp>
      <p:pic>
        <p:nvPicPr>
          <p:cNvPr id="57" name="그림 56" descr="텍스트, 폰트, 스크린샷, 라인이(가) 표시된 사진&#10;&#10;자동 생성된 설명">
            <a:extLst>
              <a:ext uri="{FF2B5EF4-FFF2-40B4-BE49-F238E27FC236}">
                <a16:creationId xmlns:a16="http://schemas.microsoft.com/office/drawing/2014/main" id="{372A888E-E830-F4BC-CCAA-B282B6B4ED0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2" b="9236"/>
          <a:stretch/>
        </p:blipFill>
        <p:spPr>
          <a:xfrm>
            <a:off x="931805" y="1312174"/>
            <a:ext cx="2880000" cy="1519020"/>
          </a:xfrm>
          <a:prstGeom prst="rect">
            <a:avLst/>
          </a:prstGeom>
        </p:spPr>
      </p:pic>
      <p:pic>
        <p:nvPicPr>
          <p:cNvPr id="60" name="그림 59" descr="텍스트, 스크린샷, 라인, 폰트이(가) 표시된 사진&#10;&#10;자동 생성된 설명">
            <a:extLst>
              <a:ext uri="{FF2B5EF4-FFF2-40B4-BE49-F238E27FC236}">
                <a16:creationId xmlns:a16="http://schemas.microsoft.com/office/drawing/2014/main" id="{9A76231F-21EA-C3EF-E228-6B866FD0FE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5" b="10834"/>
          <a:stretch/>
        </p:blipFill>
        <p:spPr>
          <a:xfrm>
            <a:off x="1044015" y="3238308"/>
            <a:ext cx="2880000" cy="1535087"/>
          </a:xfrm>
          <a:prstGeom prst="rect">
            <a:avLst/>
          </a:prstGeom>
        </p:spPr>
      </p:pic>
      <p:pic>
        <p:nvPicPr>
          <p:cNvPr id="63" name="그림 62" descr="텍스트, 스크린샷, 라인, 폰트이(가) 표시된 사진&#10;&#10;자동 생성된 설명">
            <a:extLst>
              <a:ext uri="{FF2B5EF4-FFF2-40B4-BE49-F238E27FC236}">
                <a16:creationId xmlns:a16="http://schemas.microsoft.com/office/drawing/2014/main" id="{23275BD7-F5AE-6B76-C8B2-8D1E4B1A6C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7" b="12085"/>
          <a:stretch/>
        </p:blipFill>
        <p:spPr>
          <a:xfrm>
            <a:off x="1024386" y="5351524"/>
            <a:ext cx="2880000" cy="1527868"/>
          </a:xfrm>
          <a:prstGeom prst="rect">
            <a:avLst/>
          </a:prstGeom>
        </p:spPr>
      </p:pic>
      <p:grpSp>
        <p:nvGrpSpPr>
          <p:cNvPr id="191" name="그룹 190">
            <a:extLst>
              <a:ext uri="{FF2B5EF4-FFF2-40B4-BE49-F238E27FC236}">
                <a16:creationId xmlns:a16="http://schemas.microsoft.com/office/drawing/2014/main" id="{42E7CDEA-78CB-9C15-A542-1C5A3B051AD3}"/>
              </a:ext>
            </a:extLst>
          </p:cNvPr>
          <p:cNvGrpSpPr/>
          <p:nvPr/>
        </p:nvGrpSpPr>
        <p:grpSpPr>
          <a:xfrm>
            <a:off x="398564" y="290149"/>
            <a:ext cx="8356330" cy="455518"/>
            <a:chOff x="309664" y="1254592"/>
            <a:chExt cx="10086992" cy="455518"/>
          </a:xfrm>
        </p:grpSpPr>
        <p:grpSp>
          <p:nvGrpSpPr>
            <p:cNvPr id="192" name="그룹 191">
              <a:extLst>
                <a:ext uri="{FF2B5EF4-FFF2-40B4-BE49-F238E27FC236}">
                  <a16:creationId xmlns:a16="http://schemas.microsoft.com/office/drawing/2014/main" id="{C3F32247-F2EF-F0C0-40E5-64BF4890D28C}"/>
                </a:ext>
              </a:extLst>
            </p:cNvPr>
            <p:cNvGrpSpPr/>
            <p:nvPr/>
          </p:nvGrpSpPr>
          <p:grpSpPr>
            <a:xfrm>
              <a:off x="309664" y="1254592"/>
              <a:ext cx="10086992" cy="374019"/>
              <a:chOff x="309664" y="1254201"/>
              <a:chExt cx="10086992" cy="374019"/>
            </a:xfrm>
          </p:grpSpPr>
          <p:sp>
            <p:nvSpPr>
              <p:cNvPr id="200" name="직사각형 199">
                <a:extLst>
                  <a:ext uri="{FF2B5EF4-FFF2-40B4-BE49-F238E27FC236}">
                    <a16:creationId xmlns:a16="http://schemas.microsoft.com/office/drawing/2014/main" id="{4A98734A-E11A-E2F6-D69F-3987AA14F6E3}"/>
                  </a:ext>
                </a:extLst>
              </p:cNvPr>
              <p:cNvSpPr/>
              <p:nvPr/>
            </p:nvSpPr>
            <p:spPr>
              <a:xfrm>
                <a:off x="309664" y="1258888"/>
                <a:ext cx="10072482" cy="369332"/>
              </a:xfrm>
              <a:prstGeom prst="rect">
                <a:avLst/>
              </a:prstGeom>
              <a:pattFill prst="ltDnDiag">
                <a:fgClr>
                  <a:schemeClr val="tx2">
                    <a:lumMod val="10000"/>
                    <a:lumOff val="9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1" name="사각형: 잘린 한쪽 모서리 200">
                <a:extLst>
                  <a:ext uri="{FF2B5EF4-FFF2-40B4-BE49-F238E27FC236}">
                    <a16:creationId xmlns:a16="http://schemas.microsoft.com/office/drawing/2014/main" id="{3B386340-77EF-0931-8103-A68700F9929D}"/>
                  </a:ext>
                </a:extLst>
              </p:cNvPr>
              <p:cNvSpPr/>
              <p:nvPr/>
            </p:nvSpPr>
            <p:spPr>
              <a:xfrm rot="5400000">
                <a:off x="10180218" y="1411782"/>
                <a:ext cx="374019" cy="58857"/>
              </a:xfrm>
              <a:prstGeom prst="snip1Rect">
                <a:avLst/>
              </a:prstGeom>
              <a:solidFill>
                <a:srgbClr val="2B71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97" name="사각형: 잘린 한쪽 모서리 196">
              <a:extLst>
                <a:ext uri="{FF2B5EF4-FFF2-40B4-BE49-F238E27FC236}">
                  <a16:creationId xmlns:a16="http://schemas.microsoft.com/office/drawing/2014/main" id="{75E2EABA-C91F-B117-2A57-EF3F6D01986A}"/>
                </a:ext>
              </a:extLst>
            </p:cNvPr>
            <p:cNvSpPr/>
            <p:nvPr/>
          </p:nvSpPr>
          <p:spPr>
            <a:xfrm rot="5400000">
              <a:off x="152083" y="1416469"/>
              <a:ext cx="374019" cy="58857"/>
            </a:xfrm>
            <a:prstGeom prst="snip1Rect">
              <a:avLst/>
            </a:prstGeom>
            <a:solidFill>
              <a:srgbClr val="2B7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8" name="사각형: 잘린 한쪽 모서리 197">
              <a:extLst>
                <a:ext uri="{FF2B5EF4-FFF2-40B4-BE49-F238E27FC236}">
                  <a16:creationId xmlns:a16="http://schemas.microsoft.com/office/drawing/2014/main" id="{5278FC33-8809-D4D2-FE66-61C0CD0A57E2}"/>
                </a:ext>
              </a:extLst>
            </p:cNvPr>
            <p:cNvSpPr/>
            <p:nvPr/>
          </p:nvSpPr>
          <p:spPr>
            <a:xfrm rot="10800000">
              <a:off x="348403" y="1258888"/>
              <a:ext cx="180000" cy="58857"/>
            </a:xfrm>
            <a:prstGeom prst="snip1Rect">
              <a:avLst/>
            </a:prstGeom>
            <a:solidFill>
              <a:srgbClr val="2B7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CAAB24BB-70A8-C036-34D8-D415BFEA74C3}"/>
                </a:ext>
              </a:extLst>
            </p:cNvPr>
            <p:cNvSpPr txBox="1"/>
            <p:nvPr/>
          </p:nvSpPr>
          <p:spPr>
            <a:xfrm>
              <a:off x="602285" y="1340778"/>
              <a:ext cx="966214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부트캠프 참여인력의 학위 및 </a:t>
              </a:r>
              <a:r>
                <a:rPr lang="ko-KR" altLang="en-US" sz="2400" dirty="0" err="1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이수증</a:t>
              </a:r>
              <a:r>
                <a:rPr lang="ko-KR" altLang="en-US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수여</a:t>
              </a:r>
              <a:endParaRPr lang="en-US" altLang="ko-KR" sz="2400" dirty="0">
                <a:ln w="19050" cmpd="sng">
                  <a:noFill/>
                </a:ln>
                <a:solidFill>
                  <a:srgbClr val="2B7199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202" name="TextBox 201">
            <a:extLst>
              <a:ext uri="{FF2B5EF4-FFF2-40B4-BE49-F238E27FC236}">
                <a16:creationId xmlns:a16="http://schemas.microsoft.com/office/drawing/2014/main" id="{536144B4-B56E-C87E-87C4-6427E2F17B3A}"/>
              </a:ext>
            </a:extLst>
          </p:cNvPr>
          <p:cNvSpPr txBox="1"/>
          <p:nvPr/>
        </p:nvSpPr>
        <p:spPr>
          <a:xfrm>
            <a:off x="5409417" y="2115644"/>
            <a:ext cx="3554631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초급과목 이수 시 사업단에서 </a:t>
            </a:r>
            <a:r>
              <a:rPr lang="ko-KR" altLang="en-US" sz="1600" b="1" kern="0" dirty="0" err="1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이수증</a:t>
            </a: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발급</a:t>
            </a:r>
            <a:endParaRPr lang="en-US" altLang="ko-KR" sz="1600" b="1" kern="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30710001-0D32-7F93-51CA-A0AB68D769AF}"/>
              </a:ext>
            </a:extLst>
          </p:cNvPr>
          <p:cNvSpPr txBox="1"/>
          <p:nvPr/>
        </p:nvSpPr>
        <p:spPr>
          <a:xfrm>
            <a:off x="1209121" y="3787790"/>
            <a:ext cx="254978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b="1" kern="0" dirty="0" err="1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마이크로디그리</a:t>
            </a:r>
            <a:r>
              <a:rPr lang="en-US" altLang="ko-KR" sz="12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이차전지 소재</a:t>
            </a:r>
            <a:endParaRPr lang="en-US" altLang="ko-KR" sz="1200" b="1" kern="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4D8F58D4-372D-A3D6-9269-BE8A71AFB1EA}"/>
              </a:ext>
            </a:extLst>
          </p:cNvPr>
          <p:cNvSpPr txBox="1"/>
          <p:nvPr/>
        </p:nvSpPr>
        <p:spPr>
          <a:xfrm>
            <a:off x="1153301" y="1859609"/>
            <a:ext cx="2402535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이차전지 초급 이수인정서</a:t>
            </a:r>
            <a:endParaRPr lang="en-US" altLang="ko-KR" sz="1200" b="1" kern="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8AE68B41-59EC-316A-FD7A-C833F2318549}"/>
              </a:ext>
            </a:extLst>
          </p:cNvPr>
          <p:cNvSpPr txBox="1"/>
          <p:nvPr/>
        </p:nvSpPr>
        <p:spPr>
          <a:xfrm>
            <a:off x="5080356" y="3605454"/>
            <a:ext cx="3997523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600" b="1" kern="0" dirty="0" err="1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마이크로디그리</a:t>
            </a: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트랙의 조건 만족 시</a:t>
            </a:r>
            <a:br>
              <a:rPr lang="en-US" altLang="ko-KR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해당 트랙의 인증서를 학위증에 게시</a:t>
            </a:r>
            <a:endParaRPr lang="en-US" altLang="ko-KR" sz="1600" b="1" kern="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351ADA2E-34E6-61D4-B037-24CB94AB5C93}"/>
              </a:ext>
            </a:extLst>
          </p:cNvPr>
          <p:cNvSpPr txBox="1"/>
          <p:nvPr/>
        </p:nvSpPr>
        <p:spPr>
          <a:xfrm>
            <a:off x="5080356" y="4387282"/>
            <a:ext cx="3997523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성적에 따라 </a:t>
            </a:r>
            <a:r>
              <a:rPr lang="en-US" altLang="ko-KR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30~80</a:t>
            </a: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만원 장학금 수여</a:t>
            </a:r>
            <a:endParaRPr lang="en-US" altLang="ko-KR" sz="1600" b="1" kern="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121F0B91-FE43-D5D2-34A7-1BB49416738C}"/>
              </a:ext>
            </a:extLst>
          </p:cNvPr>
          <p:cNvSpPr txBox="1"/>
          <p:nvPr/>
        </p:nvSpPr>
        <p:spPr>
          <a:xfrm>
            <a:off x="1189492" y="5899028"/>
            <a:ext cx="254978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2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복수전공</a:t>
            </a:r>
            <a:r>
              <a:rPr lang="en-US" altLang="ko-KR" sz="12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12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부전공</a:t>
            </a:r>
            <a:r>
              <a:rPr lang="en-US" altLang="ko-KR" sz="12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12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이차전지 융합전공</a:t>
            </a:r>
            <a:endParaRPr lang="en-US" altLang="ko-KR" sz="1200" b="1" kern="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D979B148-3D9E-B3D8-79AC-257F43611B84}"/>
              </a:ext>
            </a:extLst>
          </p:cNvPr>
          <p:cNvSpPr txBox="1"/>
          <p:nvPr/>
        </p:nvSpPr>
        <p:spPr>
          <a:xfrm>
            <a:off x="4366903" y="5624754"/>
            <a:ext cx="563267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이차전지 융합전공의 복수전공</a:t>
            </a:r>
            <a:r>
              <a:rPr lang="en-US" altLang="ko-KR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(36</a:t>
            </a: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학점</a:t>
            </a:r>
            <a:r>
              <a:rPr lang="en-US" altLang="ko-KR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)/</a:t>
            </a: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부전공</a:t>
            </a:r>
            <a:r>
              <a:rPr lang="en-US" altLang="ko-KR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(21</a:t>
            </a: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학점</a:t>
            </a:r>
            <a:r>
              <a:rPr lang="en-US" altLang="ko-KR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기준 만족 시</a:t>
            </a:r>
            <a:endParaRPr lang="en-US" altLang="ko-KR" sz="1600" b="1" kern="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학위증에 복수전공 혹은 부전공으로 이차전지 융합전공 게시</a:t>
            </a:r>
            <a:endParaRPr lang="en-US" altLang="ko-KR" sz="1600" b="1" kern="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201BDA02-2829-0AAC-AEF1-C5C75FB28994}"/>
              </a:ext>
            </a:extLst>
          </p:cNvPr>
          <p:cNvSpPr txBox="1"/>
          <p:nvPr/>
        </p:nvSpPr>
        <p:spPr>
          <a:xfrm>
            <a:off x="5080356" y="6406582"/>
            <a:ext cx="3997523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150</a:t>
            </a:r>
            <a:r>
              <a:rPr lang="ko-KR" altLang="en-US" sz="1600" b="1" kern="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만원의 장학금 수여</a:t>
            </a:r>
            <a:endParaRPr lang="en-US" altLang="ko-KR" sz="1600" b="1" kern="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4855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32E127E-971F-1EE8-5458-6990F07D02BE}"/>
              </a:ext>
            </a:extLst>
          </p:cNvPr>
          <p:cNvGrpSpPr/>
          <p:nvPr/>
        </p:nvGrpSpPr>
        <p:grpSpPr>
          <a:xfrm>
            <a:off x="398564" y="290149"/>
            <a:ext cx="10086992" cy="417418"/>
            <a:chOff x="309664" y="1254592"/>
            <a:chExt cx="10086992" cy="417418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F63B5420-D862-B0BD-6B3E-C4118575325D}"/>
                </a:ext>
              </a:extLst>
            </p:cNvPr>
            <p:cNvGrpSpPr/>
            <p:nvPr/>
          </p:nvGrpSpPr>
          <p:grpSpPr>
            <a:xfrm>
              <a:off x="309664" y="1254592"/>
              <a:ext cx="10086992" cy="374019"/>
              <a:chOff x="309664" y="1254201"/>
              <a:chExt cx="10086992" cy="374019"/>
            </a:xfrm>
          </p:grpSpPr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D5419C99-4D38-9F2C-7491-2406ACA2454D}"/>
                  </a:ext>
                </a:extLst>
              </p:cNvPr>
              <p:cNvSpPr/>
              <p:nvPr/>
            </p:nvSpPr>
            <p:spPr>
              <a:xfrm>
                <a:off x="309664" y="1258888"/>
                <a:ext cx="10072482" cy="369332"/>
              </a:xfrm>
              <a:prstGeom prst="rect">
                <a:avLst/>
              </a:prstGeom>
              <a:pattFill prst="ltDnDiag">
                <a:fgClr>
                  <a:schemeClr val="tx2">
                    <a:lumMod val="10000"/>
                    <a:lumOff val="9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사각형: 잘린 한쪽 모서리 11">
                <a:extLst>
                  <a:ext uri="{FF2B5EF4-FFF2-40B4-BE49-F238E27FC236}">
                    <a16:creationId xmlns:a16="http://schemas.microsoft.com/office/drawing/2014/main" id="{1AE169BE-751A-C15F-B245-73CC92CEF2C2}"/>
                  </a:ext>
                </a:extLst>
              </p:cNvPr>
              <p:cNvSpPr/>
              <p:nvPr/>
            </p:nvSpPr>
            <p:spPr>
              <a:xfrm rot="5400000">
                <a:off x="10180218" y="1411782"/>
                <a:ext cx="374019" cy="58857"/>
              </a:xfrm>
              <a:prstGeom prst="snip1Rect">
                <a:avLst/>
              </a:prstGeom>
              <a:solidFill>
                <a:srgbClr val="2B71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" name="사각형: 잘린 한쪽 모서리 3">
              <a:extLst>
                <a:ext uri="{FF2B5EF4-FFF2-40B4-BE49-F238E27FC236}">
                  <a16:creationId xmlns:a16="http://schemas.microsoft.com/office/drawing/2014/main" id="{6BC0B317-C25B-E744-AF5D-4351B0E7FECC}"/>
                </a:ext>
              </a:extLst>
            </p:cNvPr>
            <p:cNvSpPr/>
            <p:nvPr/>
          </p:nvSpPr>
          <p:spPr>
            <a:xfrm rot="5400000">
              <a:off x="152083" y="1416469"/>
              <a:ext cx="374019" cy="58857"/>
            </a:xfrm>
            <a:prstGeom prst="snip1Rect">
              <a:avLst/>
            </a:prstGeom>
            <a:solidFill>
              <a:srgbClr val="2B7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" name="사각형: 잘린 한쪽 모서리 4">
              <a:extLst>
                <a:ext uri="{FF2B5EF4-FFF2-40B4-BE49-F238E27FC236}">
                  <a16:creationId xmlns:a16="http://schemas.microsoft.com/office/drawing/2014/main" id="{D60AAB88-BC7B-608C-E35D-0F42297E81BD}"/>
                </a:ext>
              </a:extLst>
            </p:cNvPr>
            <p:cNvSpPr/>
            <p:nvPr/>
          </p:nvSpPr>
          <p:spPr>
            <a:xfrm rot="10800000">
              <a:off x="348403" y="1258888"/>
              <a:ext cx="180000" cy="58857"/>
            </a:xfrm>
            <a:prstGeom prst="snip1Rect">
              <a:avLst/>
            </a:prstGeom>
            <a:solidFill>
              <a:srgbClr val="2B7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902F5C-072D-2F71-12A0-81180AB03478}"/>
                </a:ext>
              </a:extLst>
            </p:cNvPr>
            <p:cNvSpPr txBox="1"/>
            <p:nvPr/>
          </p:nvSpPr>
          <p:spPr>
            <a:xfrm>
              <a:off x="602285" y="1302678"/>
              <a:ext cx="966214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2400" dirty="0" err="1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마이크로디그리</a:t>
              </a:r>
              <a:r>
                <a:rPr lang="ko-KR" altLang="en-US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및 복수전공</a:t>
              </a:r>
              <a:r>
                <a:rPr lang="en-US" altLang="ko-KR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/</a:t>
              </a:r>
              <a:r>
                <a:rPr lang="ko-KR" altLang="en-US" sz="2400" dirty="0">
                  <a:ln w="19050" cmpd="sng">
                    <a:noFill/>
                  </a:ln>
                  <a:solidFill>
                    <a:srgbClr val="2B7199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부전공 설명</a:t>
              </a:r>
              <a:endParaRPr lang="en-US" altLang="ko-KR" sz="2400" dirty="0">
                <a:ln w="19050" cmpd="sng">
                  <a:noFill/>
                </a:ln>
                <a:solidFill>
                  <a:srgbClr val="2B7199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E5BD518-36B7-3C81-1E3E-EBA8C9F3CD2B}"/>
              </a:ext>
            </a:extLst>
          </p:cNvPr>
          <p:cNvGrpSpPr/>
          <p:nvPr/>
        </p:nvGrpSpPr>
        <p:grpSpPr>
          <a:xfrm>
            <a:off x="873567" y="1414309"/>
            <a:ext cx="6483178" cy="276999"/>
            <a:chOff x="318189" y="1861533"/>
            <a:chExt cx="6483178" cy="27699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AA9759D-E490-F948-FC39-CB07BFD7EDF8}"/>
                </a:ext>
              </a:extLst>
            </p:cNvPr>
            <p:cNvSpPr txBox="1"/>
            <p:nvPr/>
          </p:nvSpPr>
          <p:spPr>
            <a:xfrm>
              <a:off x="639660" y="1861533"/>
              <a:ext cx="6161707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7</a:t>
              </a:r>
              <a:r>
                <a:rPr lang="ko-KR" altLang="en-US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개의 </a:t>
              </a:r>
              <a:r>
                <a:rPr lang="ko-KR" altLang="en-US" dirty="0" err="1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마이크로디그리</a:t>
              </a:r>
              <a:r>
                <a:rPr lang="ko-KR" altLang="en-US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운영 </a:t>
              </a:r>
              <a:r>
                <a:rPr lang="en-US" altLang="ko-KR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 중 </a:t>
              </a:r>
              <a:r>
                <a:rPr lang="en-US" altLang="ko-KR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1</a:t>
              </a:r>
              <a:r>
                <a:rPr lang="ko-KR" altLang="en-US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개만 이수해도 중급인재 인정</a:t>
              </a:r>
              <a:r>
                <a:rPr lang="en-US" altLang="ko-KR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)</a:t>
              </a: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56BAF1D9-3ACB-E427-6DB0-B4757F6F04BA}"/>
                </a:ext>
              </a:extLst>
            </p:cNvPr>
            <p:cNvGrpSpPr/>
            <p:nvPr/>
          </p:nvGrpSpPr>
          <p:grpSpPr>
            <a:xfrm>
              <a:off x="318189" y="1867013"/>
              <a:ext cx="211373" cy="211373"/>
              <a:chOff x="288502" y="1854315"/>
              <a:chExt cx="239902" cy="239902"/>
            </a:xfrm>
          </p:grpSpPr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DFDFC868-40F2-BEA4-F18D-D228A60A0C0F}"/>
                  </a:ext>
                </a:extLst>
              </p:cNvPr>
              <p:cNvSpPr/>
              <p:nvPr/>
            </p:nvSpPr>
            <p:spPr>
              <a:xfrm>
                <a:off x="288502" y="1854315"/>
                <a:ext cx="239902" cy="23990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0984E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1" name="그래픽 20">
                <a:extLst>
                  <a:ext uri="{FF2B5EF4-FFF2-40B4-BE49-F238E27FC236}">
                    <a16:creationId xmlns:a16="http://schemas.microsoft.com/office/drawing/2014/main" id="{AF925FB6-7D44-89CF-D5A5-6CDD0F8636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09664" y="1870086"/>
                <a:ext cx="208359" cy="208359"/>
              </a:xfrm>
              <a:prstGeom prst="rect">
                <a:avLst/>
              </a:prstGeom>
            </p:spPr>
          </p:pic>
        </p:grpSp>
      </p:grp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7DD30EBE-CE7E-8BD3-4A0D-4BA8363136CF}"/>
              </a:ext>
            </a:extLst>
          </p:cNvPr>
          <p:cNvGrpSpPr/>
          <p:nvPr/>
        </p:nvGrpSpPr>
        <p:grpSpPr>
          <a:xfrm>
            <a:off x="1833261" y="2089605"/>
            <a:ext cx="1349191" cy="207019"/>
            <a:chOff x="303686" y="2182829"/>
            <a:chExt cx="2447826" cy="285203"/>
          </a:xfrm>
        </p:grpSpPr>
        <p:sp>
          <p:nvSpPr>
            <p:cNvPr id="255" name="사각형: 둥근 위쪽 모서리 254">
              <a:extLst>
                <a:ext uri="{FF2B5EF4-FFF2-40B4-BE49-F238E27FC236}">
                  <a16:creationId xmlns:a16="http://schemas.microsoft.com/office/drawing/2014/main" id="{41925123-C66A-79BD-B11B-873E8E7FA10E}"/>
                </a:ext>
              </a:extLst>
            </p:cNvPr>
            <p:cNvSpPr/>
            <p:nvPr/>
          </p:nvSpPr>
          <p:spPr>
            <a:xfrm>
              <a:off x="303686" y="2182829"/>
              <a:ext cx="2447826" cy="285203"/>
            </a:xfrm>
            <a:prstGeom prst="round2SameRect">
              <a:avLst/>
            </a:prstGeom>
            <a:solidFill>
              <a:srgbClr val="0B60B0"/>
            </a:solidFill>
            <a:ln>
              <a:solidFill>
                <a:srgbClr val="0B60B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8EE15BA7-0805-4D5A-DB30-0B04AFE1C82B}"/>
                </a:ext>
              </a:extLst>
            </p:cNvPr>
            <p:cNvSpPr txBox="1"/>
            <p:nvPr/>
          </p:nvSpPr>
          <p:spPr>
            <a:xfrm>
              <a:off x="303686" y="2236034"/>
              <a:ext cx="2447826" cy="21200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융합 </a:t>
              </a:r>
              <a:endParaRPr lang="ko-KR" altLang="en-US" sz="1000" kern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72F951E8-6CA6-0052-3F06-F679AF33B983}"/>
              </a:ext>
            </a:extLst>
          </p:cNvPr>
          <p:cNvGrpSpPr/>
          <p:nvPr/>
        </p:nvGrpSpPr>
        <p:grpSpPr>
          <a:xfrm>
            <a:off x="4400595" y="4456648"/>
            <a:ext cx="742921" cy="222076"/>
            <a:chOff x="5656976" y="5850469"/>
            <a:chExt cx="802562" cy="189219"/>
          </a:xfrm>
        </p:grpSpPr>
        <p:sp>
          <p:nvSpPr>
            <p:cNvPr id="258" name="사각형: 둥근 모서리 257">
              <a:extLst>
                <a:ext uri="{FF2B5EF4-FFF2-40B4-BE49-F238E27FC236}">
                  <a16:creationId xmlns:a16="http://schemas.microsoft.com/office/drawing/2014/main" id="{8BDDE5BE-6AA6-4E28-1CE5-06F3E188F798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2EE70EC7-B5EC-B053-62F8-B3ED818265DD}"/>
                </a:ext>
              </a:extLst>
            </p:cNvPr>
            <p:cNvSpPr txBox="1"/>
            <p:nvPr/>
          </p:nvSpPr>
          <p:spPr>
            <a:xfrm>
              <a:off x="5664963" y="5890467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소재물리학</a:t>
              </a:r>
            </a:p>
          </p:txBody>
        </p:sp>
      </p:grpSp>
      <p:grpSp>
        <p:nvGrpSpPr>
          <p:cNvPr id="260" name="그룹 259">
            <a:extLst>
              <a:ext uri="{FF2B5EF4-FFF2-40B4-BE49-F238E27FC236}">
                <a16:creationId xmlns:a16="http://schemas.microsoft.com/office/drawing/2014/main" id="{4430F5C0-8AE2-EBA0-F0F5-EA7A788FD099}"/>
              </a:ext>
            </a:extLst>
          </p:cNvPr>
          <p:cNvGrpSpPr/>
          <p:nvPr/>
        </p:nvGrpSpPr>
        <p:grpSpPr>
          <a:xfrm>
            <a:off x="5391530" y="2076270"/>
            <a:ext cx="742921" cy="222076"/>
            <a:chOff x="5656976" y="5850469"/>
            <a:chExt cx="802562" cy="189219"/>
          </a:xfrm>
        </p:grpSpPr>
        <p:sp>
          <p:nvSpPr>
            <p:cNvPr id="261" name="사각형: 둥근 모서리 260">
              <a:extLst>
                <a:ext uri="{FF2B5EF4-FFF2-40B4-BE49-F238E27FC236}">
                  <a16:creationId xmlns:a16="http://schemas.microsoft.com/office/drawing/2014/main" id="{00EC14B9-134C-D1E5-191D-ED109E9FED68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00924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0CB6D084-A1AA-4A0A-92FC-BABBF29BFC0F}"/>
                </a:ext>
              </a:extLst>
            </p:cNvPr>
            <p:cNvSpPr txBox="1"/>
            <p:nvPr/>
          </p:nvSpPr>
          <p:spPr>
            <a:xfrm>
              <a:off x="5664963" y="5894512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소재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263" name="그룹 262">
            <a:extLst>
              <a:ext uri="{FF2B5EF4-FFF2-40B4-BE49-F238E27FC236}">
                <a16:creationId xmlns:a16="http://schemas.microsoft.com/office/drawing/2014/main" id="{5554C0D7-B68B-BD0E-26E4-025641CE48E2}"/>
              </a:ext>
            </a:extLst>
          </p:cNvPr>
          <p:cNvGrpSpPr/>
          <p:nvPr/>
        </p:nvGrpSpPr>
        <p:grpSpPr>
          <a:xfrm>
            <a:off x="4400595" y="2076270"/>
            <a:ext cx="742921" cy="222076"/>
            <a:chOff x="5656976" y="5850469"/>
            <a:chExt cx="802562" cy="189219"/>
          </a:xfrm>
        </p:grpSpPr>
        <p:sp>
          <p:nvSpPr>
            <p:cNvPr id="264" name="사각형: 둥근 모서리 263">
              <a:extLst>
                <a:ext uri="{FF2B5EF4-FFF2-40B4-BE49-F238E27FC236}">
                  <a16:creationId xmlns:a16="http://schemas.microsoft.com/office/drawing/2014/main" id="{6D367D22-47E4-5BDF-F279-2181BF3E7C80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00924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C824BF28-903B-1BD7-70CB-D408C95EB3DA}"/>
                </a:ext>
              </a:extLst>
            </p:cNvPr>
            <p:cNvSpPr txBox="1"/>
            <p:nvPr/>
          </p:nvSpPr>
          <p:spPr>
            <a:xfrm>
              <a:off x="5664963" y="5894512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이론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266" name="그룹 265">
            <a:extLst>
              <a:ext uri="{FF2B5EF4-FFF2-40B4-BE49-F238E27FC236}">
                <a16:creationId xmlns:a16="http://schemas.microsoft.com/office/drawing/2014/main" id="{D6D3F06F-A84B-60D7-FAF7-3058D4631CA7}"/>
              </a:ext>
            </a:extLst>
          </p:cNvPr>
          <p:cNvGrpSpPr/>
          <p:nvPr/>
        </p:nvGrpSpPr>
        <p:grpSpPr>
          <a:xfrm>
            <a:off x="3516015" y="2043403"/>
            <a:ext cx="742921" cy="296713"/>
            <a:chOff x="5656976" y="5850473"/>
            <a:chExt cx="802562" cy="229830"/>
          </a:xfrm>
        </p:grpSpPr>
        <p:sp>
          <p:nvSpPr>
            <p:cNvPr id="267" name="사각형: 둥근 모서리 266">
              <a:extLst>
                <a:ext uri="{FF2B5EF4-FFF2-40B4-BE49-F238E27FC236}">
                  <a16:creationId xmlns:a16="http://schemas.microsoft.com/office/drawing/2014/main" id="{13D75DD3-E33B-2707-007E-966546C6B5EC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715C725E-BE8C-AA11-CFE8-B8E648A8D167}"/>
                </a:ext>
              </a:extLst>
            </p:cNvPr>
            <p:cNvSpPr txBox="1"/>
            <p:nvPr/>
          </p:nvSpPr>
          <p:spPr>
            <a:xfrm>
              <a:off x="5664963" y="5865743"/>
              <a:ext cx="790092" cy="2145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에너지원의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발달역사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269" name="그룹 268">
            <a:extLst>
              <a:ext uri="{FF2B5EF4-FFF2-40B4-BE49-F238E27FC236}">
                <a16:creationId xmlns:a16="http://schemas.microsoft.com/office/drawing/2014/main" id="{2DCBDD24-0DC7-9629-8A61-132BC4AA4A61}"/>
              </a:ext>
            </a:extLst>
          </p:cNvPr>
          <p:cNvGrpSpPr/>
          <p:nvPr/>
        </p:nvGrpSpPr>
        <p:grpSpPr>
          <a:xfrm>
            <a:off x="6385446" y="2076270"/>
            <a:ext cx="742921" cy="222076"/>
            <a:chOff x="5656976" y="5850469"/>
            <a:chExt cx="802562" cy="189219"/>
          </a:xfrm>
        </p:grpSpPr>
        <p:sp>
          <p:nvSpPr>
            <p:cNvPr id="270" name="사각형: 둥근 모서리 269">
              <a:extLst>
                <a:ext uri="{FF2B5EF4-FFF2-40B4-BE49-F238E27FC236}">
                  <a16:creationId xmlns:a16="http://schemas.microsoft.com/office/drawing/2014/main" id="{473FFB38-51F7-5442-7997-6FE8E4AC3C42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00924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1B64AEA7-B4D2-195F-2D9F-120672DAE969}"/>
                </a:ext>
              </a:extLst>
            </p:cNvPr>
            <p:cNvSpPr txBox="1"/>
            <p:nvPr/>
          </p:nvSpPr>
          <p:spPr>
            <a:xfrm>
              <a:off x="5664963" y="5894512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공정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272" name="그룹 271">
            <a:extLst>
              <a:ext uri="{FF2B5EF4-FFF2-40B4-BE49-F238E27FC236}">
                <a16:creationId xmlns:a16="http://schemas.microsoft.com/office/drawing/2014/main" id="{F7F26E6A-C686-8652-10B4-90B8434AEEC4}"/>
              </a:ext>
            </a:extLst>
          </p:cNvPr>
          <p:cNvGrpSpPr/>
          <p:nvPr/>
        </p:nvGrpSpPr>
        <p:grpSpPr>
          <a:xfrm>
            <a:off x="7356745" y="2038103"/>
            <a:ext cx="742921" cy="293256"/>
            <a:chOff x="5656976" y="5850473"/>
            <a:chExt cx="802562" cy="227153"/>
          </a:xfrm>
        </p:grpSpPr>
        <p:sp>
          <p:nvSpPr>
            <p:cNvPr id="273" name="사각형: 둥근 모서리 272">
              <a:extLst>
                <a:ext uri="{FF2B5EF4-FFF2-40B4-BE49-F238E27FC236}">
                  <a16:creationId xmlns:a16="http://schemas.microsoft.com/office/drawing/2014/main" id="{0EF1E1B8-00E2-254C-24E0-6953D0906E76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rgbClr val="00924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A9178E1B-EE33-B60C-3DBC-867EBFBD82FE}"/>
                </a:ext>
              </a:extLst>
            </p:cNvPr>
            <p:cNvSpPr txBox="1"/>
            <p:nvPr/>
          </p:nvSpPr>
          <p:spPr>
            <a:xfrm>
              <a:off x="5664963" y="5863065"/>
              <a:ext cx="790092" cy="21456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평가 및 분석</a:t>
              </a:r>
            </a:p>
          </p:txBody>
        </p:sp>
      </p:grpSp>
      <p:grpSp>
        <p:nvGrpSpPr>
          <p:cNvPr id="275" name="그룹 274">
            <a:extLst>
              <a:ext uri="{FF2B5EF4-FFF2-40B4-BE49-F238E27FC236}">
                <a16:creationId xmlns:a16="http://schemas.microsoft.com/office/drawing/2014/main" id="{4246EABD-1077-796F-8C9D-9B2843DA386E}"/>
              </a:ext>
            </a:extLst>
          </p:cNvPr>
          <p:cNvGrpSpPr/>
          <p:nvPr/>
        </p:nvGrpSpPr>
        <p:grpSpPr>
          <a:xfrm>
            <a:off x="3516015" y="4426072"/>
            <a:ext cx="742921" cy="296713"/>
            <a:chOff x="5656976" y="5850473"/>
            <a:chExt cx="802562" cy="229830"/>
          </a:xfrm>
        </p:grpSpPr>
        <p:sp>
          <p:nvSpPr>
            <p:cNvPr id="276" name="사각형: 둥근 모서리 275">
              <a:extLst>
                <a:ext uri="{FF2B5EF4-FFF2-40B4-BE49-F238E27FC236}">
                  <a16:creationId xmlns:a16="http://schemas.microsoft.com/office/drawing/2014/main" id="{AB60E05F-DA85-2584-164A-01E67A8514C4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4B6A117B-92BD-E5F6-B53A-3174814549F1}"/>
                </a:ext>
              </a:extLst>
            </p:cNvPr>
            <p:cNvSpPr txBox="1"/>
            <p:nvPr/>
          </p:nvSpPr>
          <p:spPr>
            <a:xfrm>
              <a:off x="5664963" y="5865743"/>
              <a:ext cx="790092" cy="2145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산업동향</a:t>
              </a:r>
            </a:p>
          </p:txBody>
        </p:sp>
      </p:grpSp>
      <p:grpSp>
        <p:nvGrpSpPr>
          <p:cNvPr id="278" name="그룹 277">
            <a:extLst>
              <a:ext uri="{FF2B5EF4-FFF2-40B4-BE49-F238E27FC236}">
                <a16:creationId xmlns:a16="http://schemas.microsoft.com/office/drawing/2014/main" id="{A3CC2647-4D3C-753A-2A4E-4282C4CC818A}"/>
              </a:ext>
            </a:extLst>
          </p:cNvPr>
          <p:cNvGrpSpPr/>
          <p:nvPr/>
        </p:nvGrpSpPr>
        <p:grpSpPr>
          <a:xfrm>
            <a:off x="5386356" y="4421144"/>
            <a:ext cx="742921" cy="296713"/>
            <a:chOff x="5656976" y="5850473"/>
            <a:chExt cx="802562" cy="229830"/>
          </a:xfrm>
        </p:grpSpPr>
        <p:sp>
          <p:nvSpPr>
            <p:cNvPr id="279" name="사각형: 둥근 모서리 278">
              <a:extLst>
                <a:ext uri="{FF2B5EF4-FFF2-40B4-BE49-F238E27FC236}">
                  <a16:creationId xmlns:a16="http://schemas.microsoft.com/office/drawing/2014/main" id="{0777C70F-49BE-B08B-8DDA-C35DFD704F2E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6C974D76-9AE9-D534-16C7-974D272853B2}"/>
                </a:ext>
              </a:extLst>
            </p:cNvPr>
            <p:cNvSpPr txBox="1"/>
            <p:nvPr/>
          </p:nvSpPr>
          <p:spPr>
            <a:xfrm>
              <a:off x="5664963" y="5865743"/>
              <a:ext cx="790092" cy="2145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첨단응용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물리실험</a:t>
              </a:r>
            </a:p>
          </p:txBody>
        </p:sp>
      </p:grpSp>
      <p:grpSp>
        <p:nvGrpSpPr>
          <p:cNvPr id="281" name="그룹 280">
            <a:extLst>
              <a:ext uri="{FF2B5EF4-FFF2-40B4-BE49-F238E27FC236}">
                <a16:creationId xmlns:a16="http://schemas.microsoft.com/office/drawing/2014/main" id="{2AB39952-588B-B723-AED9-74909FBFA536}"/>
              </a:ext>
            </a:extLst>
          </p:cNvPr>
          <p:cNvGrpSpPr/>
          <p:nvPr/>
        </p:nvGrpSpPr>
        <p:grpSpPr>
          <a:xfrm>
            <a:off x="6381295" y="4421144"/>
            <a:ext cx="742921" cy="296713"/>
            <a:chOff x="5656976" y="5850473"/>
            <a:chExt cx="802562" cy="229830"/>
          </a:xfrm>
        </p:grpSpPr>
        <p:sp>
          <p:nvSpPr>
            <p:cNvPr id="282" name="사각형: 둥근 모서리 281">
              <a:extLst>
                <a:ext uri="{FF2B5EF4-FFF2-40B4-BE49-F238E27FC236}">
                  <a16:creationId xmlns:a16="http://schemas.microsoft.com/office/drawing/2014/main" id="{7B701D02-B932-EFCC-EE17-634EC3A13FC2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5A7D6865-8B55-33BA-21FF-228D7A50738C}"/>
                </a:ext>
              </a:extLst>
            </p:cNvPr>
            <p:cNvSpPr txBox="1"/>
            <p:nvPr/>
          </p:nvSpPr>
          <p:spPr>
            <a:xfrm>
              <a:off x="5664963" y="5865743"/>
              <a:ext cx="790092" cy="2145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물리연구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프로젝트</a:t>
              </a:r>
            </a:p>
          </p:txBody>
        </p:sp>
      </p:grpSp>
      <p:grpSp>
        <p:nvGrpSpPr>
          <p:cNvPr id="284" name="그룹 283">
            <a:extLst>
              <a:ext uri="{FF2B5EF4-FFF2-40B4-BE49-F238E27FC236}">
                <a16:creationId xmlns:a16="http://schemas.microsoft.com/office/drawing/2014/main" id="{D859D888-FBEF-AB07-F00F-F331355D3AF9}"/>
              </a:ext>
            </a:extLst>
          </p:cNvPr>
          <p:cNvGrpSpPr/>
          <p:nvPr/>
        </p:nvGrpSpPr>
        <p:grpSpPr>
          <a:xfrm>
            <a:off x="7356745" y="4416126"/>
            <a:ext cx="742921" cy="293256"/>
            <a:chOff x="5656976" y="5850473"/>
            <a:chExt cx="802562" cy="227153"/>
          </a:xfrm>
        </p:grpSpPr>
        <p:sp>
          <p:nvSpPr>
            <p:cNvPr id="285" name="사각형: 둥근 모서리 284">
              <a:extLst>
                <a:ext uri="{FF2B5EF4-FFF2-40B4-BE49-F238E27FC236}">
                  <a16:creationId xmlns:a16="http://schemas.microsoft.com/office/drawing/2014/main" id="{75B3335D-CF0F-3931-D0C3-3A6A282286AA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rgbClr val="00924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0D3C22CE-A249-7904-6AEF-534440C4C59D}"/>
                </a:ext>
              </a:extLst>
            </p:cNvPr>
            <p:cNvSpPr txBox="1"/>
            <p:nvPr/>
          </p:nvSpPr>
          <p:spPr>
            <a:xfrm>
              <a:off x="5664963" y="5863065"/>
              <a:ext cx="790092" cy="21456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평가 및 분석</a:t>
              </a:r>
            </a:p>
          </p:txBody>
        </p:sp>
      </p:grpSp>
      <p:grpSp>
        <p:nvGrpSpPr>
          <p:cNvPr id="287" name="그룹 286">
            <a:extLst>
              <a:ext uri="{FF2B5EF4-FFF2-40B4-BE49-F238E27FC236}">
                <a16:creationId xmlns:a16="http://schemas.microsoft.com/office/drawing/2014/main" id="{A7690C5F-7489-1436-6350-21CF75C91A2C}"/>
              </a:ext>
            </a:extLst>
          </p:cNvPr>
          <p:cNvGrpSpPr/>
          <p:nvPr/>
        </p:nvGrpSpPr>
        <p:grpSpPr>
          <a:xfrm>
            <a:off x="4404746" y="3616694"/>
            <a:ext cx="742921" cy="222076"/>
            <a:chOff x="5656976" y="5850469"/>
            <a:chExt cx="802562" cy="189219"/>
          </a:xfrm>
        </p:grpSpPr>
        <p:sp>
          <p:nvSpPr>
            <p:cNvPr id="288" name="사각형: 둥근 모서리 287">
              <a:extLst>
                <a:ext uri="{FF2B5EF4-FFF2-40B4-BE49-F238E27FC236}">
                  <a16:creationId xmlns:a16="http://schemas.microsoft.com/office/drawing/2014/main" id="{9718C226-3942-028D-3C54-43182DE85D44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3A63C639-3E75-9EF3-5F9A-162B125C9946}"/>
                </a:ext>
              </a:extLst>
            </p:cNvPr>
            <p:cNvSpPr txBox="1"/>
            <p:nvPr/>
          </p:nvSpPr>
          <p:spPr>
            <a:xfrm>
              <a:off x="5664963" y="5892550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열역학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:a16="http://schemas.microsoft.com/office/drawing/2014/main" id="{324D3192-2819-C712-8CBE-CAC83FA29BD1}"/>
              </a:ext>
            </a:extLst>
          </p:cNvPr>
          <p:cNvGrpSpPr/>
          <p:nvPr/>
        </p:nvGrpSpPr>
        <p:grpSpPr>
          <a:xfrm>
            <a:off x="5395681" y="3606407"/>
            <a:ext cx="742921" cy="222076"/>
            <a:chOff x="5656976" y="5850469"/>
            <a:chExt cx="802562" cy="189219"/>
          </a:xfrm>
        </p:grpSpPr>
        <p:sp>
          <p:nvSpPr>
            <p:cNvPr id="291" name="사각형: 둥근 모서리 290">
              <a:extLst>
                <a:ext uri="{FF2B5EF4-FFF2-40B4-BE49-F238E27FC236}">
                  <a16:creationId xmlns:a16="http://schemas.microsoft.com/office/drawing/2014/main" id="{98673D36-DFE8-55B8-1E8B-853CC6BE39F8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E4726F19-8553-4E37-B2AC-9A5D645B7625}"/>
                </a:ext>
              </a:extLst>
            </p:cNvPr>
            <p:cNvSpPr txBox="1"/>
            <p:nvPr/>
          </p:nvSpPr>
          <p:spPr>
            <a:xfrm>
              <a:off x="5664963" y="5890467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유체역학</a:t>
              </a:r>
            </a:p>
          </p:txBody>
        </p:sp>
      </p:grpSp>
      <p:grpSp>
        <p:nvGrpSpPr>
          <p:cNvPr id="293" name="그룹 292">
            <a:extLst>
              <a:ext uri="{FF2B5EF4-FFF2-40B4-BE49-F238E27FC236}">
                <a16:creationId xmlns:a16="http://schemas.microsoft.com/office/drawing/2014/main" id="{2A4FAD99-CBFA-992D-726C-B98E351938CA}"/>
              </a:ext>
            </a:extLst>
          </p:cNvPr>
          <p:cNvGrpSpPr/>
          <p:nvPr/>
        </p:nvGrpSpPr>
        <p:grpSpPr>
          <a:xfrm>
            <a:off x="3516015" y="3598039"/>
            <a:ext cx="742921" cy="296713"/>
            <a:chOff x="5656976" y="5850473"/>
            <a:chExt cx="802562" cy="229830"/>
          </a:xfrm>
        </p:grpSpPr>
        <p:sp>
          <p:nvSpPr>
            <p:cNvPr id="294" name="사각형: 둥근 모서리 293">
              <a:extLst>
                <a:ext uri="{FF2B5EF4-FFF2-40B4-BE49-F238E27FC236}">
                  <a16:creationId xmlns:a16="http://schemas.microsoft.com/office/drawing/2014/main" id="{9E69E092-9443-B506-A95F-C942FF4D2F8B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DBD5AE0A-FB59-1BC6-3FB1-5DBB69E20830}"/>
                </a:ext>
              </a:extLst>
            </p:cNvPr>
            <p:cNvSpPr txBox="1"/>
            <p:nvPr/>
          </p:nvSpPr>
          <p:spPr>
            <a:xfrm>
              <a:off x="5664963" y="5865743"/>
              <a:ext cx="790092" cy="2145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산업동향</a:t>
              </a:r>
            </a:p>
          </p:txBody>
        </p:sp>
      </p:grpSp>
      <p:grpSp>
        <p:nvGrpSpPr>
          <p:cNvPr id="296" name="그룹 295">
            <a:extLst>
              <a:ext uri="{FF2B5EF4-FFF2-40B4-BE49-F238E27FC236}">
                <a16:creationId xmlns:a16="http://schemas.microsoft.com/office/drawing/2014/main" id="{8EEF2DEE-9D9D-D599-8597-4C6480B36343}"/>
              </a:ext>
            </a:extLst>
          </p:cNvPr>
          <p:cNvGrpSpPr/>
          <p:nvPr/>
        </p:nvGrpSpPr>
        <p:grpSpPr>
          <a:xfrm>
            <a:off x="6377143" y="3606407"/>
            <a:ext cx="742921" cy="222076"/>
            <a:chOff x="5656976" y="5850469"/>
            <a:chExt cx="802562" cy="189219"/>
          </a:xfrm>
        </p:grpSpPr>
        <p:sp>
          <p:nvSpPr>
            <p:cNvPr id="297" name="사각형: 둥근 모서리 296">
              <a:extLst>
                <a:ext uri="{FF2B5EF4-FFF2-40B4-BE49-F238E27FC236}">
                  <a16:creationId xmlns:a16="http://schemas.microsoft.com/office/drawing/2014/main" id="{822C7402-A9A8-12A5-44A9-4D920A90C35A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58CE927A-77D9-9EBB-A443-EC529FA8E071}"/>
                </a:ext>
              </a:extLst>
            </p:cNvPr>
            <p:cNvSpPr txBox="1"/>
            <p:nvPr/>
          </p:nvSpPr>
          <p:spPr>
            <a:xfrm>
              <a:off x="5664963" y="5890467"/>
              <a:ext cx="790092" cy="11800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에너지변환공학</a:t>
              </a:r>
            </a:p>
          </p:txBody>
        </p:sp>
      </p:grpSp>
      <p:grpSp>
        <p:nvGrpSpPr>
          <p:cNvPr id="299" name="그룹 298">
            <a:extLst>
              <a:ext uri="{FF2B5EF4-FFF2-40B4-BE49-F238E27FC236}">
                <a16:creationId xmlns:a16="http://schemas.microsoft.com/office/drawing/2014/main" id="{56AB4515-807C-965A-9AB4-682A0D07E363}"/>
              </a:ext>
            </a:extLst>
          </p:cNvPr>
          <p:cNvGrpSpPr/>
          <p:nvPr/>
        </p:nvGrpSpPr>
        <p:grpSpPr>
          <a:xfrm>
            <a:off x="7364137" y="3606407"/>
            <a:ext cx="742921" cy="222076"/>
            <a:chOff x="5656976" y="5850469"/>
            <a:chExt cx="802562" cy="189219"/>
          </a:xfrm>
        </p:grpSpPr>
        <p:sp>
          <p:nvSpPr>
            <p:cNvPr id="300" name="사각형: 둥근 모서리 299">
              <a:extLst>
                <a:ext uri="{FF2B5EF4-FFF2-40B4-BE49-F238E27FC236}">
                  <a16:creationId xmlns:a16="http://schemas.microsoft.com/office/drawing/2014/main" id="{CF519FBE-F2BB-EAB8-52C0-739506031D46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3314C3A5-C352-8EAE-8A2C-6A653159F3C2}"/>
                </a:ext>
              </a:extLst>
            </p:cNvPr>
            <p:cNvSpPr txBox="1"/>
            <p:nvPr/>
          </p:nvSpPr>
          <p:spPr>
            <a:xfrm>
              <a:off x="5664963" y="5890467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고체역학</a:t>
              </a:r>
            </a:p>
          </p:txBody>
        </p:sp>
      </p:grpSp>
      <p:grpSp>
        <p:nvGrpSpPr>
          <p:cNvPr id="302" name="그룹 301">
            <a:extLst>
              <a:ext uri="{FF2B5EF4-FFF2-40B4-BE49-F238E27FC236}">
                <a16:creationId xmlns:a16="http://schemas.microsoft.com/office/drawing/2014/main" id="{F6C78DD9-8285-E38E-AD0B-24307A75401B}"/>
              </a:ext>
            </a:extLst>
          </p:cNvPr>
          <p:cNvGrpSpPr/>
          <p:nvPr/>
        </p:nvGrpSpPr>
        <p:grpSpPr>
          <a:xfrm>
            <a:off x="4404746" y="2432886"/>
            <a:ext cx="742921" cy="222076"/>
            <a:chOff x="5656976" y="5850469"/>
            <a:chExt cx="802562" cy="189219"/>
          </a:xfrm>
        </p:grpSpPr>
        <p:sp>
          <p:nvSpPr>
            <p:cNvPr id="303" name="사각형: 둥근 모서리 302">
              <a:extLst>
                <a:ext uri="{FF2B5EF4-FFF2-40B4-BE49-F238E27FC236}">
                  <a16:creationId xmlns:a16="http://schemas.microsoft.com/office/drawing/2014/main" id="{C26B406D-339E-9E58-206C-319E4DFEAAE0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32E2895B-AFC7-B292-3A39-FD869DE7B51F}"/>
                </a:ext>
              </a:extLst>
            </p:cNvPr>
            <p:cNvSpPr txBox="1"/>
            <p:nvPr/>
          </p:nvSpPr>
          <p:spPr>
            <a:xfrm>
              <a:off x="5664963" y="5892550"/>
              <a:ext cx="790092" cy="11800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신소재공학개론</a:t>
              </a:r>
            </a:p>
          </p:txBody>
        </p:sp>
      </p:grpSp>
      <p:grpSp>
        <p:nvGrpSpPr>
          <p:cNvPr id="305" name="그룹 304">
            <a:extLst>
              <a:ext uri="{FF2B5EF4-FFF2-40B4-BE49-F238E27FC236}">
                <a16:creationId xmlns:a16="http://schemas.microsoft.com/office/drawing/2014/main" id="{252FC532-93B9-6C9E-8ED0-3324341AC3F0}"/>
              </a:ext>
            </a:extLst>
          </p:cNvPr>
          <p:cNvGrpSpPr/>
          <p:nvPr/>
        </p:nvGrpSpPr>
        <p:grpSpPr>
          <a:xfrm>
            <a:off x="5395681" y="2422600"/>
            <a:ext cx="742921" cy="222076"/>
            <a:chOff x="5656976" y="5850469"/>
            <a:chExt cx="802562" cy="189219"/>
          </a:xfrm>
        </p:grpSpPr>
        <p:sp>
          <p:nvSpPr>
            <p:cNvPr id="306" name="사각형: 둥근 모서리 305">
              <a:extLst>
                <a:ext uri="{FF2B5EF4-FFF2-40B4-BE49-F238E27FC236}">
                  <a16:creationId xmlns:a16="http://schemas.microsoft.com/office/drawing/2014/main" id="{42B0956D-61BA-A3E5-97E2-2C86397598E8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5C15782C-6899-A410-D670-8DBBD6E9D559}"/>
                </a:ext>
              </a:extLst>
            </p:cNvPr>
            <p:cNvSpPr txBox="1"/>
            <p:nvPr/>
          </p:nvSpPr>
          <p:spPr>
            <a:xfrm>
              <a:off x="5664963" y="5890467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물리화학</a:t>
              </a:r>
            </a:p>
          </p:txBody>
        </p:sp>
      </p:grpSp>
      <p:grpSp>
        <p:nvGrpSpPr>
          <p:cNvPr id="308" name="그룹 307">
            <a:extLst>
              <a:ext uri="{FF2B5EF4-FFF2-40B4-BE49-F238E27FC236}">
                <a16:creationId xmlns:a16="http://schemas.microsoft.com/office/drawing/2014/main" id="{290B51B7-AC45-BFE5-0F7B-E5E083834F26}"/>
              </a:ext>
            </a:extLst>
          </p:cNvPr>
          <p:cNvGrpSpPr/>
          <p:nvPr/>
        </p:nvGrpSpPr>
        <p:grpSpPr>
          <a:xfrm>
            <a:off x="3516015" y="2414232"/>
            <a:ext cx="742921" cy="296713"/>
            <a:chOff x="5656976" y="5850473"/>
            <a:chExt cx="802562" cy="229830"/>
          </a:xfrm>
        </p:grpSpPr>
        <p:sp>
          <p:nvSpPr>
            <p:cNvPr id="309" name="사각형: 둥근 모서리 308">
              <a:extLst>
                <a:ext uri="{FF2B5EF4-FFF2-40B4-BE49-F238E27FC236}">
                  <a16:creationId xmlns:a16="http://schemas.microsoft.com/office/drawing/2014/main" id="{22E94C21-7D05-02BF-B141-47F30E1BBEC7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1E263E99-A66A-5904-CDA8-3DF3677797D3}"/>
                </a:ext>
              </a:extLst>
            </p:cNvPr>
            <p:cNvSpPr txBox="1"/>
            <p:nvPr/>
          </p:nvSpPr>
          <p:spPr>
            <a:xfrm>
              <a:off x="5664963" y="5865743"/>
              <a:ext cx="790092" cy="2145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에너지원의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발달역사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11" name="그룹 310">
            <a:extLst>
              <a:ext uri="{FF2B5EF4-FFF2-40B4-BE49-F238E27FC236}">
                <a16:creationId xmlns:a16="http://schemas.microsoft.com/office/drawing/2014/main" id="{377B36C2-6592-DA9A-3FC1-65360297FBF0}"/>
              </a:ext>
            </a:extLst>
          </p:cNvPr>
          <p:cNvGrpSpPr/>
          <p:nvPr/>
        </p:nvGrpSpPr>
        <p:grpSpPr>
          <a:xfrm>
            <a:off x="6381295" y="2389732"/>
            <a:ext cx="742921" cy="296713"/>
            <a:chOff x="5656976" y="5850473"/>
            <a:chExt cx="802562" cy="229830"/>
          </a:xfrm>
        </p:grpSpPr>
        <p:sp>
          <p:nvSpPr>
            <p:cNvPr id="312" name="사각형: 둥근 모서리 311">
              <a:extLst>
                <a:ext uri="{FF2B5EF4-FFF2-40B4-BE49-F238E27FC236}">
                  <a16:creationId xmlns:a16="http://schemas.microsoft.com/office/drawing/2014/main" id="{55207A4F-439E-78B1-1BDF-28F34DBE7D2D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5F1A040F-5D12-35B2-07D0-4569E62CC570}"/>
                </a:ext>
              </a:extLst>
            </p:cNvPr>
            <p:cNvSpPr txBox="1"/>
            <p:nvPr/>
          </p:nvSpPr>
          <p:spPr>
            <a:xfrm>
              <a:off x="5664963" y="5865743"/>
              <a:ext cx="790092" cy="2145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전기화학 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응용 및 실험</a:t>
              </a:r>
            </a:p>
          </p:txBody>
        </p:sp>
      </p:grpSp>
      <p:grpSp>
        <p:nvGrpSpPr>
          <p:cNvPr id="314" name="그룹 313">
            <a:extLst>
              <a:ext uri="{FF2B5EF4-FFF2-40B4-BE49-F238E27FC236}">
                <a16:creationId xmlns:a16="http://schemas.microsoft.com/office/drawing/2014/main" id="{4303187A-802E-3F64-BC17-01B410AD2F78}"/>
              </a:ext>
            </a:extLst>
          </p:cNvPr>
          <p:cNvGrpSpPr/>
          <p:nvPr/>
        </p:nvGrpSpPr>
        <p:grpSpPr>
          <a:xfrm>
            <a:off x="7362516" y="2405259"/>
            <a:ext cx="742921" cy="222076"/>
            <a:chOff x="5656976" y="5850469"/>
            <a:chExt cx="802562" cy="189219"/>
          </a:xfrm>
        </p:grpSpPr>
        <p:sp>
          <p:nvSpPr>
            <p:cNvPr id="315" name="사각형: 둥근 모서리 314">
              <a:extLst>
                <a:ext uri="{FF2B5EF4-FFF2-40B4-BE49-F238E27FC236}">
                  <a16:creationId xmlns:a16="http://schemas.microsoft.com/office/drawing/2014/main" id="{58E7F394-E3A3-5427-F5ED-6C5D396AFBFD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00924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5B32AAEA-8D35-F92A-E921-5E91CDBA4DAE}"/>
                </a:ext>
              </a:extLst>
            </p:cNvPr>
            <p:cNvSpPr txBox="1"/>
            <p:nvPr/>
          </p:nvSpPr>
          <p:spPr>
            <a:xfrm>
              <a:off x="5664963" y="5894512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이론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17" name="그룹 316">
            <a:extLst>
              <a:ext uri="{FF2B5EF4-FFF2-40B4-BE49-F238E27FC236}">
                <a16:creationId xmlns:a16="http://schemas.microsoft.com/office/drawing/2014/main" id="{C3383ECE-4C26-B798-7282-EA6DFF422989}"/>
              </a:ext>
            </a:extLst>
          </p:cNvPr>
          <p:cNvGrpSpPr/>
          <p:nvPr/>
        </p:nvGrpSpPr>
        <p:grpSpPr>
          <a:xfrm>
            <a:off x="4404746" y="3209397"/>
            <a:ext cx="742921" cy="222076"/>
            <a:chOff x="5656976" y="5850469"/>
            <a:chExt cx="802562" cy="189219"/>
          </a:xfrm>
        </p:grpSpPr>
        <p:sp>
          <p:nvSpPr>
            <p:cNvPr id="318" name="사각형: 둥근 모서리 317">
              <a:extLst>
                <a:ext uri="{FF2B5EF4-FFF2-40B4-BE49-F238E27FC236}">
                  <a16:creationId xmlns:a16="http://schemas.microsoft.com/office/drawing/2014/main" id="{C3BA2F06-56B2-8305-4C0D-707791992817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F6BF3BD4-E50F-C0F0-57EB-A03032686F9C}"/>
                </a:ext>
              </a:extLst>
            </p:cNvPr>
            <p:cNvSpPr txBox="1"/>
            <p:nvPr/>
          </p:nvSpPr>
          <p:spPr>
            <a:xfrm>
              <a:off x="5664963" y="5892550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 err="1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재료열역학</a:t>
              </a:r>
              <a:r>
                <a:rPr lang="en-US" altLang="ko-KR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2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20" name="그룹 319">
            <a:extLst>
              <a:ext uri="{FF2B5EF4-FFF2-40B4-BE49-F238E27FC236}">
                <a16:creationId xmlns:a16="http://schemas.microsoft.com/office/drawing/2014/main" id="{2BC27D58-8CFD-200F-9D7C-D05E1A7EE503}"/>
              </a:ext>
            </a:extLst>
          </p:cNvPr>
          <p:cNvGrpSpPr/>
          <p:nvPr/>
        </p:nvGrpSpPr>
        <p:grpSpPr>
          <a:xfrm>
            <a:off x="5395681" y="3199111"/>
            <a:ext cx="742921" cy="222076"/>
            <a:chOff x="5656976" y="5850469"/>
            <a:chExt cx="802562" cy="189219"/>
          </a:xfrm>
        </p:grpSpPr>
        <p:sp>
          <p:nvSpPr>
            <p:cNvPr id="321" name="사각형: 둥근 모서리 320">
              <a:extLst>
                <a:ext uri="{FF2B5EF4-FFF2-40B4-BE49-F238E27FC236}">
                  <a16:creationId xmlns:a16="http://schemas.microsoft.com/office/drawing/2014/main" id="{2CDA48AA-4F82-D983-3796-0EC451631DF3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9AB4A13B-A7D9-330D-3148-E2B7E4F9129C}"/>
                </a:ext>
              </a:extLst>
            </p:cNvPr>
            <p:cNvSpPr txBox="1"/>
            <p:nvPr/>
          </p:nvSpPr>
          <p:spPr>
            <a:xfrm>
              <a:off x="5664963" y="5890467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세라믹재료</a:t>
              </a:r>
            </a:p>
          </p:txBody>
        </p:sp>
      </p:grpSp>
      <p:grpSp>
        <p:nvGrpSpPr>
          <p:cNvPr id="323" name="그룹 322">
            <a:extLst>
              <a:ext uri="{FF2B5EF4-FFF2-40B4-BE49-F238E27FC236}">
                <a16:creationId xmlns:a16="http://schemas.microsoft.com/office/drawing/2014/main" id="{7C3C4539-ADCD-FDAB-4FCB-2DB0D0A8A19D}"/>
              </a:ext>
            </a:extLst>
          </p:cNvPr>
          <p:cNvGrpSpPr/>
          <p:nvPr/>
        </p:nvGrpSpPr>
        <p:grpSpPr>
          <a:xfrm>
            <a:off x="3516015" y="3190743"/>
            <a:ext cx="742921" cy="296713"/>
            <a:chOff x="5656976" y="5850473"/>
            <a:chExt cx="802562" cy="229830"/>
          </a:xfrm>
        </p:grpSpPr>
        <p:sp>
          <p:nvSpPr>
            <p:cNvPr id="324" name="사각형: 둥근 모서리 323">
              <a:extLst>
                <a:ext uri="{FF2B5EF4-FFF2-40B4-BE49-F238E27FC236}">
                  <a16:creationId xmlns:a16="http://schemas.microsoft.com/office/drawing/2014/main" id="{90DF20FF-6DF1-7640-8263-B7B95F31374E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730AE879-AF88-A4B8-0D7B-704AD493A70E}"/>
                </a:ext>
              </a:extLst>
            </p:cNvPr>
            <p:cNvSpPr txBox="1"/>
            <p:nvPr/>
          </p:nvSpPr>
          <p:spPr>
            <a:xfrm>
              <a:off x="5664963" y="5865743"/>
              <a:ext cx="790092" cy="2145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생활속의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</a:t>
              </a:r>
            </a:p>
          </p:txBody>
        </p:sp>
      </p:grpSp>
      <p:grpSp>
        <p:nvGrpSpPr>
          <p:cNvPr id="326" name="그룹 325">
            <a:extLst>
              <a:ext uri="{FF2B5EF4-FFF2-40B4-BE49-F238E27FC236}">
                <a16:creationId xmlns:a16="http://schemas.microsoft.com/office/drawing/2014/main" id="{082D4921-FE1B-E3A9-2ADF-9E771DBB3F9B}"/>
              </a:ext>
            </a:extLst>
          </p:cNvPr>
          <p:cNvGrpSpPr/>
          <p:nvPr/>
        </p:nvGrpSpPr>
        <p:grpSpPr>
          <a:xfrm>
            <a:off x="6372992" y="3199111"/>
            <a:ext cx="742921" cy="222076"/>
            <a:chOff x="5656976" y="5850469"/>
            <a:chExt cx="802562" cy="189219"/>
          </a:xfrm>
        </p:grpSpPr>
        <p:sp>
          <p:nvSpPr>
            <p:cNvPr id="327" name="사각형: 둥근 모서리 326">
              <a:extLst>
                <a:ext uri="{FF2B5EF4-FFF2-40B4-BE49-F238E27FC236}">
                  <a16:creationId xmlns:a16="http://schemas.microsoft.com/office/drawing/2014/main" id="{67FF1C36-B7B7-8D29-B0DB-1719E7E208C3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D53D345-5DA9-9750-7D48-F714AFE569DB}"/>
                </a:ext>
              </a:extLst>
            </p:cNvPr>
            <p:cNvSpPr txBox="1"/>
            <p:nvPr/>
          </p:nvSpPr>
          <p:spPr>
            <a:xfrm>
              <a:off x="5664963" y="5890467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고체재료화학</a:t>
              </a:r>
            </a:p>
          </p:txBody>
        </p:sp>
      </p:grpSp>
      <p:grpSp>
        <p:nvGrpSpPr>
          <p:cNvPr id="329" name="그룹 328">
            <a:extLst>
              <a:ext uri="{FF2B5EF4-FFF2-40B4-BE49-F238E27FC236}">
                <a16:creationId xmlns:a16="http://schemas.microsoft.com/office/drawing/2014/main" id="{03715DE0-425D-2637-8C97-BE5CCADE9C93}"/>
              </a:ext>
            </a:extLst>
          </p:cNvPr>
          <p:cNvGrpSpPr/>
          <p:nvPr/>
        </p:nvGrpSpPr>
        <p:grpSpPr>
          <a:xfrm>
            <a:off x="4404746" y="4025508"/>
            <a:ext cx="742921" cy="222076"/>
            <a:chOff x="5656976" y="5850469"/>
            <a:chExt cx="802562" cy="189219"/>
          </a:xfrm>
        </p:grpSpPr>
        <p:sp>
          <p:nvSpPr>
            <p:cNvPr id="330" name="사각형: 둥근 모서리 329">
              <a:extLst>
                <a:ext uri="{FF2B5EF4-FFF2-40B4-BE49-F238E27FC236}">
                  <a16:creationId xmlns:a16="http://schemas.microsoft.com/office/drawing/2014/main" id="{B639F761-1B9B-6FED-E617-B94B7375F46B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529DEA49-3675-C140-B755-B128DA94DB9B}"/>
                </a:ext>
              </a:extLst>
            </p:cNvPr>
            <p:cNvSpPr txBox="1"/>
            <p:nvPr/>
          </p:nvSpPr>
          <p:spPr>
            <a:xfrm>
              <a:off x="5664963" y="5892550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화공양론</a:t>
              </a:r>
            </a:p>
          </p:txBody>
        </p:sp>
      </p:grpSp>
      <p:grpSp>
        <p:nvGrpSpPr>
          <p:cNvPr id="332" name="그룹 331">
            <a:extLst>
              <a:ext uri="{FF2B5EF4-FFF2-40B4-BE49-F238E27FC236}">
                <a16:creationId xmlns:a16="http://schemas.microsoft.com/office/drawing/2014/main" id="{097ED9B2-055D-F517-C074-C2F3359AE059}"/>
              </a:ext>
            </a:extLst>
          </p:cNvPr>
          <p:cNvGrpSpPr/>
          <p:nvPr/>
        </p:nvGrpSpPr>
        <p:grpSpPr>
          <a:xfrm>
            <a:off x="5395681" y="4015222"/>
            <a:ext cx="742921" cy="222076"/>
            <a:chOff x="5656976" y="5850469"/>
            <a:chExt cx="802562" cy="189219"/>
          </a:xfrm>
        </p:grpSpPr>
        <p:sp>
          <p:nvSpPr>
            <p:cNvPr id="333" name="사각형: 둥근 모서리 332">
              <a:extLst>
                <a:ext uri="{FF2B5EF4-FFF2-40B4-BE49-F238E27FC236}">
                  <a16:creationId xmlns:a16="http://schemas.microsoft.com/office/drawing/2014/main" id="{70E1E4D4-1367-29BC-2E33-A5BD080E68A7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E3534CBD-5D0F-16CC-AB08-C6900B399F6A}"/>
                </a:ext>
              </a:extLst>
            </p:cNvPr>
            <p:cNvSpPr txBox="1"/>
            <p:nvPr/>
          </p:nvSpPr>
          <p:spPr>
            <a:xfrm>
              <a:off x="5664963" y="5890467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 err="1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공정열역학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35" name="그룹 334">
            <a:extLst>
              <a:ext uri="{FF2B5EF4-FFF2-40B4-BE49-F238E27FC236}">
                <a16:creationId xmlns:a16="http://schemas.microsoft.com/office/drawing/2014/main" id="{EC40C148-3E21-1D59-71B8-6B5DB02F89E2}"/>
              </a:ext>
            </a:extLst>
          </p:cNvPr>
          <p:cNvGrpSpPr/>
          <p:nvPr/>
        </p:nvGrpSpPr>
        <p:grpSpPr>
          <a:xfrm>
            <a:off x="3516015" y="4006853"/>
            <a:ext cx="742921" cy="296713"/>
            <a:chOff x="5656976" y="5850473"/>
            <a:chExt cx="802562" cy="229830"/>
          </a:xfrm>
        </p:grpSpPr>
        <p:sp>
          <p:nvSpPr>
            <p:cNvPr id="336" name="사각형: 둥근 모서리 335">
              <a:extLst>
                <a:ext uri="{FF2B5EF4-FFF2-40B4-BE49-F238E27FC236}">
                  <a16:creationId xmlns:a16="http://schemas.microsoft.com/office/drawing/2014/main" id="{CFD19F49-2759-4833-6A96-03A6C136F10E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F111BB88-EE81-79BC-7ADD-09B80C0CCBD1}"/>
                </a:ext>
              </a:extLst>
            </p:cNvPr>
            <p:cNvSpPr txBox="1"/>
            <p:nvPr/>
          </p:nvSpPr>
          <p:spPr>
            <a:xfrm>
              <a:off x="5664963" y="5865743"/>
              <a:ext cx="790092" cy="2145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산업동향</a:t>
              </a:r>
            </a:p>
          </p:txBody>
        </p:sp>
      </p:grpSp>
      <p:grpSp>
        <p:nvGrpSpPr>
          <p:cNvPr id="338" name="그룹 337">
            <a:extLst>
              <a:ext uri="{FF2B5EF4-FFF2-40B4-BE49-F238E27FC236}">
                <a16:creationId xmlns:a16="http://schemas.microsoft.com/office/drawing/2014/main" id="{E3D26C9C-B496-D3AF-4225-3392AA131EA5}"/>
              </a:ext>
            </a:extLst>
          </p:cNvPr>
          <p:cNvGrpSpPr/>
          <p:nvPr/>
        </p:nvGrpSpPr>
        <p:grpSpPr>
          <a:xfrm>
            <a:off x="7352594" y="3982354"/>
            <a:ext cx="742921" cy="296713"/>
            <a:chOff x="5656976" y="5850473"/>
            <a:chExt cx="802562" cy="229830"/>
          </a:xfrm>
        </p:grpSpPr>
        <p:sp>
          <p:nvSpPr>
            <p:cNvPr id="339" name="사각형: 둥근 모서리 338">
              <a:extLst>
                <a:ext uri="{FF2B5EF4-FFF2-40B4-BE49-F238E27FC236}">
                  <a16:creationId xmlns:a16="http://schemas.microsoft.com/office/drawing/2014/main" id="{E4932EB5-EA47-6548-C5C9-470EA4C9B681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A2404201-9A67-4189-64F2-6C17B2DA5D78}"/>
                </a:ext>
              </a:extLst>
            </p:cNvPr>
            <p:cNvSpPr txBox="1"/>
            <p:nvPr/>
          </p:nvSpPr>
          <p:spPr>
            <a:xfrm>
              <a:off x="5664963" y="5865743"/>
              <a:ext cx="790092" cy="2145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화공생물공학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단위조작실험</a:t>
              </a:r>
              <a:r>
                <a:rPr lang="en-US" altLang="ko-KR" sz="9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1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41" name="그룹 340">
            <a:extLst>
              <a:ext uri="{FF2B5EF4-FFF2-40B4-BE49-F238E27FC236}">
                <a16:creationId xmlns:a16="http://schemas.microsoft.com/office/drawing/2014/main" id="{87AFCF65-F707-2199-8BFF-39C705F37230}"/>
              </a:ext>
            </a:extLst>
          </p:cNvPr>
          <p:cNvGrpSpPr/>
          <p:nvPr/>
        </p:nvGrpSpPr>
        <p:grpSpPr>
          <a:xfrm>
            <a:off x="6372992" y="4015222"/>
            <a:ext cx="742921" cy="222076"/>
            <a:chOff x="5656976" y="5850469"/>
            <a:chExt cx="802562" cy="189219"/>
          </a:xfrm>
        </p:grpSpPr>
        <p:sp>
          <p:nvSpPr>
            <p:cNvPr id="342" name="사각형: 둥근 모서리 341">
              <a:extLst>
                <a:ext uri="{FF2B5EF4-FFF2-40B4-BE49-F238E27FC236}">
                  <a16:creationId xmlns:a16="http://schemas.microsoft.com/office/drawing/2014/main" id="{E1059224-E0DB-A142-D5AE-B58F11ACF253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254E1C1B-CEEF-98DA-D1FC-C7B900E82738}"/>
                </a:ext>
              </a:extLst>
            </p:cNvPr>
            <p:cNvSpPr txBox="1"/>
            <p:nvPr/>
          </p:nvSpPr>
          <p:spPr>
            <a:xfrm>
              <a:off x="5664963" y="5890467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 err="1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열및물질전달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44" name="그룹 343">
            <a:extLst>
              <a:ext uri="{FF2B5EF4-FFF2-40B4-BE49-F238E27FC236}">
                <a16:creationId xmlns:a16="http://schemas.microsoft.com/office/drawing/2014/main" id="{0ACE78CF-A95F-4377-7A48-0B040D97C69A}"/>
              </a:ext>
            </a:extLst>
          </p:cNvPr>
          <p:cNvGrpSpPr/>
          <p:nvPr/>
        </p:nvGrpSpPr>
        <p:grpSpPr>
          <a:xfrm>
            <a:off x="1833261" y="4465953"/>
            <a:ext cx="1349191" cy="207019"/>
            <a:chOff x="303686" y="2182829"/>
            <a:chExt cx="2447826" cy="285203"/>
          </a:xfrm>
        </p:grpSpPr>
        <p:sp>
          <p:nvSpPr>
            <p:cNvPr id="345" name="사각형: 둥근 위쪽 모서리 344">
              <a:extLst>
                <a:ext uri="{FF2B5EF4-FFF2-40B4-BE49-F238E27FC236}">
                  <a16:creationId xmlns:a16="http://schemas.microsoft.com/office/drawing/2014/main" id="{45E654A5-F69D-DC1A-382B-5DEEF2AFD851}"/>
                </a:ext>
              </a:extLst>
            </p:cNvPr>
            <p:cNvSpPr/>
            <p:nvPr/>
          </p:nvSpPr>
          <p:spPr>
            <a:xfrm>
              <a:off x="303686" y="2182829"/>
              <a:ext cx="2447826" cy="285203"/>
            </a:xfrm>
            <a:prstGeom prst="round2SameRect">
              <a:avLst/>
            </a:prstGeom>
            <a:solidFill>
              <a:srgbClr val="0B60B0"/>
            </a:solidFill>
            <a:ln>
              <a:solidFill>
                <a:srgbClr val="0B60B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5BF23EE3-7D86-C762-00B9-EFBEAB47ACD4}"/>
                </a:ext>
              </a:extLst>
            </p:cNvPr>
            <p:cNvSpPr txBox="1"/>
            <p:nvPr/>
          </p:nvSpPr>
          <p:spPr>
            <a:xfrm>
              <a:off x="303686" y="2236034"/>
              <a:ext cx="2447826" cy="21200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r>
                <a:rPr lang="ko-KR" altLang="en-US" sz="1000" kern="0" dirty="0" err="1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평가및분석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</a:t>
              </a:r>
              <a:endParaRPr lang="ko-KR" altLang="en-US" sz="1000" kern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47" name="그룹 346">
            <a:extLst>
              <a:ext uri="{FF2B5EF4-FFF2-40B4-BE49-F238E27FC236}">
                <a16:creationId xmlns:a16="http://schemas.microsoft.com/office/drawing/2014/main" id="{574FA242-8A2E-CB2B-DE69-B261074FC35D}"/>
              </a:ext>
            </a:extLst>
          </p:cNvPr>
          <p:cNvGrpSpPr/>
          <p:nvPr/>
        </p:nvGrpSpPr>
        <p:grpSpPr>
          <a:xfrm>
            <a:off x="1833261" y="3645457"/>
            <a:ext cx="1349191" cy="207019"/>
            <a:chOff x="303686" y="2182829"/>
            <a:chExt cx="2447826" cy="285203"/>
          </a:xfrm>
        </p:grpSpPr>
        <p:sp>
          <p:nvSpPr>
            <p:cNvPr id="348" name="사각형: 둥근 위쪽 모서리 347">
              <a:extLst>
                <a:ext uri="{FF2B5EF4-FFF2-40B4-BE49-F238E27FC236}">
                  <a16:creationId xmlns:a16="http://schemas.microsoft.com/office/drawing/2014/main" id="{4A228547-218A-6D19-B2E5-ED3A63788312}"/>
                </a:ext>
              </a:extLst>
            </p:cNvPr>
            <p:cNvSpPr/>
            <p:nvPr/>
          </p:nvSpPr>
          <p:spPr>
            <a:xfrm>
              <a:off x="303686" y="2182829"/>
              <a:ext cx="2447826" cy="285203"/>
            </a:xfrm>
            <a:prstGeom prst="round2SameRect">
              <a:avLst/>
            </a:prstGeom>
            <a:solidFill>
              <a:srgbClr val="0B60B0"/>
            </a:solidFill>
            <a:ln>
              <a:solidFill>
                <a:srgbClr val="0B60B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133A12AE-3328-2F71-E627-550A43169CC7}"/>
                </a:ext>
              </a:extLst>
            </p:cNvPr>
            <p:cNvSpPr txBox="1"/>
            <p:nvPr/>
          </p:nvSpPr>
          <p:spPr>
            <a:xfrm>
              <a:off x="303686" y="2236034"/>
              <a:ext cx="2447826" cy="21200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공정</a:t>
              </a:r>
              <a:r>
                <a:rPr lang="en-US" altLang="ko-KR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공정관리</a:t>
              </a:r>
              <a:r>
                <a:rPr lang="en-US" altLang="ko-KR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)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</a:t>
              </a:r>
              <a:endParaRPr lang="ko-KR" altLang="en-US" sz="1000" kern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50" name="그룹 349">
            <a:extLst>
              <a:ext uri="{FF2B5EF4-FFF2-40B4-BE49-F238E27FC236}">
                <a16:creationId xmlns:a16="http://schemas.microsoft.com/office/drawing/2014/main" id="{A7226B64-23E4-24C2-A8B5-9B0F0173DDB9}"/>
              </a:ext>
            </a:extLst>
          </p:cNvPr>
          <p:cNvGrpSpPr/>
          <p:nvPr/>
        </p:nvGrpSpPr>
        <p:grpSpPr>
          <a:xfrm>
            <a:off x="1833261" y="2464484"/>
            <a:ext cx="1349191" cy="207019"/>
            <a:chOff x="303686" y="2182829"/>
            <a:chExt cx="2447826" cy="285203"/>
          </a:xfrm>
        </p:grpSpPr>
        <p:sp>
          <p:nvSpPr>
            <p:cNvPr id="351" name="사각형: 둥근 위쪽 모서리 350">
              <a:extLst>
                <a:ext uri="{FF2B5EF4-FFF2-40B4-BE49-F238E27FC236}">
                  <a16:creationId xmlns:a16="http://schemas.microsoft.com/office/drawing/2014/main" id="{6B42B002-AB11-7ADF-A83B-748569626C21}"/>
                </a:ext>
              </a:extLst>
            </p:cNvPr>
            <p:cNvSpPr/>
            <p:nvPr/>
          </p:nvSpPr>
          <p:spPr>
            <a:xfrm>
              <a:off x="303686" y="2182829"/>
              <a:ext cx="2447826" cy="285203"/>
            </a:xfrm>
            <a:prstGeom prst="round2SameRect">
              <a:avLst/>
            </a:prstGeom>
            <a:solidFill>
              <a:srgbClr val="0B60B0"/>
            </a:solidFill>
            <a:ln>
              <a:solidFill>
                <a:srgbClr val="0B60B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E728CCB4-D964-C567-B113-AF0047DDD9E7}"/>
                </a:ext>
              </a:extLst>
            </p:cNvPr>
            <p:cNvSpPr txBox="1"/>
            <p:nvPr/>
          </p:nvSpPr>
          <p:spPr>
            <a:xfrm>
              <a:off x="303686" y="2236034"/>
              <a:ext cx="2447826" cy="21200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이론</a:t>
              </a:r>
              <a:r>
                <a:rPr lang="en-US" altLang="ko-KR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전기화학</a:t>
              </a:r>
              <a:r>
                <a:rPr lang="en-US" altLang="ko-KR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)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</a:t>
              </a:r>
              <a:endParaRPr lang="ko-KR" altLang="en-US" sz="1000" kern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53" name="그룹 352">
            <a:extLst>
              <a:ext uri="{FF2B5EF4-FFF2-40B4-BE49-F238E27FC236}">
                <a16:creationId xmlns:a16="http://schemas.microsoft.com/office/drawing/2014/main" id="{22947F17-CAFE-25AD-CF1F-149400E9F930}"/>
              </a:ext>
            </a:extLst>
          </p:cNvPr>
          <p:cNvGrpSpPr/>
          <p:nvPr/>
        </p:nvGrpSpPr>
        <p:grpSpPr>
          <a:xfrm>
            <a:off x="1833261" y="3240995"/>
            <a:ext cx="1349191" cy="207019"/>
            <a:chOff x="303686" y="2182829"/>
            <a:chExt cx="2447826" cy="285203"/>
          </a:xfrm>
        </p:grpSpPr>
        <p:sp>
          <p:nvSpPr>
            <p:cNvPr id="354" name="사각형: 둥근 위쪽 모서리 353">
              <a:extLst>
                <a:ext uri="{FF2B5EF4-FFF2-40B4-BE49-F238E27FC236}">
                  <a16:creationId xmlns:a16="http://schemas.microsoft.com/office/drawing/2014/main" id="{54ED282A-31C3-21E8-1DBE-A7DEE43110B5}"/>
                </a:ext>
              </a:extLst>
            </p:cNvPr>
            <p:cNvSpPr/>
            <p:nvPr/>
          </p:nvSpPr>
          <p:spPr>
            <a:xfrm>
              <a:off x="303686" y="2182829"/>
              <a:ext cx="2447826" cy="285203"/>
            </a:xfrm>
            <a:prstGeom prst="round2SameRect">
              <a:avLst/>
            </a:prstGeom>
            <a:solidFill>
              <a:srgbClr val="0B60B0"/>
            </a:solidFill>
            <a:ln>
              <a:solidFill>
                <a:srgbClr val="0B60B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ABCDE227-028E-5EB8-96B0-87D2DCBEB2CC}"/>
                </a:ext>
              </a:extLst>
            </p:cNvPr>
            <p:cNvSpPr txBox="1"/>
            <p:nvPr/>
          </p:nvSpPr>
          <p:spPr>
            <a:xfrm>
              <a:off x="303686" y="2236034"/>
              <a:ext cx="2447826" cy="21200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소재 </a:t>
              </a:r>
              <a:endParaRPr lang="ko-KR" altLang="en-US" sz="1000" kern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56" name="그룹 355">
            <a:extLst>
              <a:ext uri="{FF2B5EF4-FFF2-40B4-BE49-F238E27FC236}">
                <a16:creationId xmlns:a16="http://schemas.microsoft.com/office/drawing/2014/main" id="{ED2EE616-5112-ED34-4CAE-50051E9C04CC}"/>
              </a:ext>
            </a:extLst>
          </p:cNvPr>
          <p:cNvGrpSpPr/>
          <p:nvPr/>
        </p:nvGrpSpPr>
        <p:grpSpPr>
          <a:xfrm>
            <a:off x="1833261" y="4054508"/>
            <a:ext cx="1349191" cy="207019"/>
            <a:chOff x="303686" y="2182829"/>
            <a:chExt cx="2447826" cy="285203"/>
          </a:xfrm>
        </p:grpSpPr>
        <p:sp>
          <p:nvSpPr>
            <p:cNvPr id="357" name="사각형: 둥근 위쪽 모서리 356">
              <a:extLst>
                <a:ext uri="{FF2B5EF4-FFF2-40B4-BE49-F238E27FC236}">
                  <a16:creationId xmlns:a16="http://schemas.microsoft.com/office/drawing/2014/main" id="{1F886268-7600-D5F2-19D2-1E142D93D064}"/>
                </a:ext>
              </a:extLst>
            </p:cNvPr>
            <p:cNvSpPr/>
            <p:nvPr/>
          </p:nvSpPr>
          <p:spPr>
            <a:xfrm>
              <a:off x="303686" y="2182829"/>
              <a:ext cx="2447826" cy="285203"/>
            </a:xfrm>
            <a:prstGeom prst="round2SameRect">
              <a:avLst/>
            </a:prstGeom>
            <a:solidFill>
              <a:srgbClr val="0B60B0"/>
            </a:solidFill>
            <a:ln>
              <a:solidFill>
                <a:srgbClr val="0B60B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39B9C9B5-F484-6EC4-A826-AF24747371EE}"/>
                </a:ext>
              </a:extLst>
            </p:cNvPr>
            <p:cNvSpPr txBox="1"/>
            <p:nvPr/>
          </p:nvSpPr>
          <p:spPr>
            <a:xfrm>
              <a:off x="303686" y="2236034"/>
              <a:ext cx="2447826" cy="21200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공정</a:t>
              </a:r>
              <a:r>
                <a:rPr lang="en-US" altLang="ko-KR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공정설계</a:t>
              </a:r>
              <a:r>
                <a:rPr lang="en-US" altLang="ko-KR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)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</a:t>
              </a:r>
              <a:endParaRPr lang="ko-KR" altLang="en-US" sz="1000" kern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359" name="사각형: 둥근 모서리 358">
            <a:extLst>
              <a:ext uri="{FF2B5EF4-FFF2-40B4-BE49-F238E27FC236}">
                <a16:creationId xmlns:a16="http://schemas.microsoft.com/office/drawing/2014/main" id="{B6612746-DA55-85A5-3995-20EF08849CFF}"/>
              </a:ext>
            </a:extLst>
          </p:cNvPr>
          <p:cNvSpPr/>
          <p:nvPr/>
        </p:nvSpPr>
        <p:spPr>
          <a:xfrm>
            <a:off x="9006074" y="3963858"/>
            <a:ext cx="458858" cy="222076"/>
          </a:xfrm>
          <a:prstGeom prst="roundRect">
            <a:avLst>
              <a:gd name="adj" fmla="val 50000"/>
            </a:avLst>
          </a:prstGeom>
          <a:solidFill>
            <a:srgbClr val="00924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/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66F2F565-603E-6CAE-8CE3-071D0734B250}"/>
              </a:ext>
            </a:extLst>
          </p:cNvPr>
          <p:cNvSpPr txBox="1"/>
          <p:nvPr/>
        </p:nvSpPr>
        <p:spPr>
          <a:xfrm>
            <a:off x="9421159" y="4007638"/>
            <a:ext cx="731377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계절학기</a:t>
            </a:r>
            <a:endParaRPr lang="ko-KR" altLang="en-US" sz="105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3DC1B1A8-7551-669E-ABFD-96FC78BFF05C}"/>
              </a:ext>
            </a:extLst>
          </p:cNvPr>
          <p:cNvSpPr txBox="1"/>
          <p:nvPr/>
        </p:nvSpPr>
        <p:spPr>
          <a:xfrm>
            <a:off x="9421159" y="3676764"/>
            <a:ext cx="731377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정규학기</a:t>
            </a:r>
            <a:endParaRPr lang="ko-KR" altLang="en-US" sz="105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7FDE1BDF-90DC-C6E2-7A5F-DA33596A63F8}"/>
              </a:ext>
            </a:extLst>
          </p:cNvPr>
          <p:cNvSpPr txBox="1"/>
          <p:nvPr/>
        </p:nvSpPr>
        <p:spPr>
          <a:xfrm>
            <a:off x="9421159" y="3345891"/>
            <a:ext cx="731377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초급공통</a:t>
            </a:r>
            <a:endParaRPr lang="ko-KR" altLang="en-US" sz="105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363" name="사각형: 둥근 모서리 362">
            <a:extLst>
              <a:ext uri="{FF2B5EF4-FFF2-40B4-BE49-F238E27FC236}">
                <a16:creationId xmlns:a16="http://schemas.microsoft.com/office/drawing/2014/main" id="{B34E9105-23B1-B33E-5C86-A63F77DC919E}"/>
              </a:ext>
            </a:extLst>
          </p:cNvPr>
          <p:cNvSpPr/>
          <p:nvPr/>
        </p:nvSpPr>
        <p:spPr>
          <a:xfrm>
            <a:off x="9006074" y="3633411"/>
            <a:ext cx="458858" cy="222076"/>
          </a:xfrm>
          <a:prstGeom prst="roundRect">
            <a:avLst>
              <a:gd name="adj" fmla="val 50000"/>
            </a:avLst>
          </a:prstGeom>
          <a:solidFill>
            <a:srgbClr val="2B7199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/>
          </a:p>
        </p:txBody>
      </p:sp>
      <p:sp>
        <p:nvSpPr>
          <p:cNvPr id="364" name="사각형: 둥근 모서리 363">
            <a:extLst>
              <a:ext uri="{FF2B5EF4-FFF2-40B4-BE49-F238E27FC236}">
                <a16:creationId xmlns:a16="http://schemas.microsoft.com/office/drawing/2014/main" id="{C15417E8-A939-08A8-7EBF-6F5EA794DD9A}"/>
              </a:ext>
            </a:extLst>
          </p:cNvPr>
          <p:cNvSpPr/>
          <p:nvPr/>
        </p:nvSpPr>
        <p:spPr>
          <a:xfrm>
            <a:off x="9006074" y="3309172"/>
            <a:ext cx="458858" cy="2220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/>
          </a:p>
        </p:txBody>
      </p:sp>
      <p:grpSp>
        <p:nvGrpSpPr>
          <p:cNvPr id="365" name="그룹 364">
            <a:extLst>
              <a:ext uri="{FF2B5EF4-FFF2-40B4-BE49-F238E27FC236}">
                <a16:creationId xmlns:a16="http://schemas.microsoft.com/office/drawing/2014/main" id="{5D1793AD-517B-135F-27E9-2F7845633C54}"/>
              </a:ext>
            </a:extLst>
          </p:cNvPr>
          <p:cNvGrpSpPr/>
          <p:nvPr/>
        </p:nvGrpSpPr>
        <p:grpSpPr>
          <a:xfrm>
            <a:off x="7368288" y="3199111"/>
            <a:ext cx="742921" cy="222076"/>
            <a:chOff x="5656976" y="5850469"/>
            <a:chExt cx="802562" cy="189219"/>
          </a:xfrm>
        </p:grpSpPr>
        <p:sp>
          <p:nvSpPr>
            <p:cNvPr id="366" name="사각형: 둥근 모서리 365">
              <a:extLst>
                <a:ext uri="{FF2B5EF4-FFF2-40B4-BE49-F238E27FC236}">
                  <a16:creationId xmlns:a16="http://schemas.microsoft.com/office/drawing/2014/main" id="{EF26C293-3494-F525-BD6C-6F5120F93E0A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E57B2C38-AC38-D79A-551D-5A367AFCA0AA}"/>
                </a:ext>
              </a:extLst>
            </p:cNvPr>
            <p:cNvSpPr txBox="1"/>
            <p:nvPr/>
          </p:nvSpPr>
          <p:spPr>
            <a:xfrm>
              <a:off x="5664963" y="5890467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실험</a:t>
              </a:r>
            </a:p>
          </p:txBody>
        </p:sp>
      </p:grpSp>
      <p:grpSp>
        <p:nvGrpSpPr>
          <p:cNvPr id="368" name="그룹 367">
            <a:extLst>
              <a:ext uri="{FF2B5EF4-FFF2-40B4-BE49-F238E27FC236}">
                <a16:creationId xmlns:a16="http://schemas.microsoft.com/office/drawing/2014/main" id="{4717C980-F9D2-D9B7-BA66-1101F75EF3FA}"/>
              </a:ext>
            </a:extLst>
          </p:cNvPr>
          <p:cNvGrpSpPr/>
          <p:nvPr/>
        </p:nvGrpSpPr>
        <p:grpSpPr>
          <a:xfrm>
            <a:off x="4404746" y="2835905"/>
            <a:ext cx="742921" cy="222076"/>
            <a:chOff x="5656976" y="5850469"/>
            <a:chExt cx="802562" cy="189219"/>
          </a:xfrm>
        </p:grpSpPr>
        <p:sp>
          <p:nvSpPr>
            <p:cNvPr id="369" name="사각형: 둥근 모서리 368">
              <a:extLst>
                <a:ext uri="{FF2B5EF4-FFF2-40B4-BE49-F238E27FC236}">
                  <a16:creationId xmlns:a16="http://schemas.microsoft.com/office/drawing/2014/main" id="{930EFB9C-9D11-7EFD-749C-B59FC1195D84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3ED57D5C-F6A3-45B5-4D89-774AC0D8107E}"/>
                </a:ext>
              </a:extLst>
            </p:cNvPr>
            <p:cNvSpPr txBox="1"/>
            <p:nvPr/>
          </p:nvSpPr>
          <p:spPr>
            <a:xfrm>
              <a:off x="5664963" y="5892550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무기화학</a:t>
              </a:r>
              <a:r>
                <a:rPr lang="en-US" altLang="ko-KR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1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71" name="그룹 370">
            <a:extLst>
              <a:ext uri="{FF2B5EF4-FFF2-40B4-BE49-F238E27FC236}">
                <a16:creationId xmlns:a16="http://schemas.microsoft.com/office/drawing/2014/main" id="{6C808D31-30C7-33E5-43B1-39A199725B31}"/>
              </a:ext>
            </a:extLst>
          </p:cNvPr>
          <p:cNvGrpSpPr/>
          <p:nvPr/>
        </p:nvGrpSpPr>
        <p:grpSpPr>
          <a:xfrm>
            <a:off x="5395681" y="2825618"/>
            <a:ext cx="742921" cy="222076"/>
            <a:chOff x="5656976" y="5850469"/>
            <a:chExt cx="802562" cy="189219"/>
          </a:xfrm>
        </p:grpSpPr>
        <p:sp>
          <p:nvSpPr>
            <p:cNvPr id="372" name="사각형: 둥근 모서리 371">
              <a:extLst>
                <a:ext uri="{FF2B5EF4-FFF2-40B4-BE49-F238E27FC236}">
                  <a16:creationId xmlns:a16="http://schemas.microsoft.com/office/drawing/2014/main" id="{9347243C-76F0-4581-15FB-F921DAAE5798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2B7199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48247169-A056-84D3-C758-FC01DBF321C6}"/>
                </a:ext>
              </a:extLst>
            </p:cNvPr>
            <p:cNvSpPr txBox="1"/>
            <p:nvPr/>
          </p:nvSpPr>
          <p:spPr>
            <a:xfrm>
              <a:off x="5664963" y="5890467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무기화학</a:t>
              </a:r>
              <a:r>
                <a:rPr lang="en-US" altLang="ko-KR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2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74" name="그룹 373">
            <a:extLst>
              <a:ext uri="{FF2B5EF4-FFF2-40B4-BE49-F238E27FC236}">
                <a16:creationId xmlns:a16="http://schemas.microsoft.com/office/drawing/2014/main" id="{A9C5FFD7-82B2-50EA-DE1C-97B59D28352F}"/>
              </a:ext>
            </a:extLst>
          </p:cNvPr>
          <p:cNvGrpSpPr/>
          <p:nvPr/>
        </p:nvGrpSpPr>
        <p:grpSpPr>
          <a:xfrm>
            <a:off x="3516015" y="2817250"/>
            <a:ext cx="742921" cy="296713"/>
            <a:chOff x="5656976" y="5850473"/>
            <a:chExt cx="802562" cy="229830"/>
          </a:xfrm>
        </p:grpSpPr>
        <p:sp>
          <p:nvSpPr>
            <p:cNvPr id="375" name="사각형: 둥근 모서리 374">
              <a:extLst>
                <a:ext uri="{FF2B5EF4-FFF2-40B4-BE49-F238E27FC236}">
                  <a16:creationId xmlns:a16="http://schemas.microsoft.com/office/drawing/2014/main" id="{AB182919-7FCC-9D85-F31D-8298C69F4BFA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4FD670F5-9D93-F314-39A1-A8E292A11854}"/>
                </a:ext>
              </a:extLst>
            </p:cNvPr>
            <p:cNvSpPr txBox="1"/>
            <p:nvPr/>
          </p:nvSpPr>
          <p:spPr>
            <a:xfrm>
              <a:off x="5664963" y="5865743"/>
              <a:ext cx="790092" cy="2145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생활속의</a:t>
              </a:r>
              <a:endParaRPr lang="en-US" altLang="ko-KR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</a:t>
              </a:r>
            </a:p>
          </p:txBody>
        </p:sp>
      </p:grpSp>
      <p:grpSp>
        <p:nvGrpSpPr>
          <p:cNvPr id="377" name="그룹 376">
            <a:extLst>
              <a:ext uri="{FF2B5EF4-FFF2-40B4-BE49-F238E27FC236}">
                <a16:creationId xmlns:a16="http://schemas.microsoft.com/office/drawing/2014/main" id="{67FF6B0A-5ED6-5916-4C2E-E1BE29476D15}"/>
              </a:ext>
            </a:extLst>
          </p:cNvPr>
          <p:cNvGrpSpPr/>
          <p:nvPr/>
        </p:nvGrpSpPr>
        <p:grpSpPr>
          <a:xfrm>
            <a:off x="6385447" y="2835904"/>
            <a:ext cx="742921" cy="222076"/>
            <a:chOff x="5656976" y="5850469"/>
            <a:chExt cx="802562" cy="189219"/>
          </a:xfrm>
        </p:grpSpPr>
        <p:sp>
          <p:nvSpPr>
            <p:cNvPr id="378" name="사각형: 둥근 모서리 377">
              <a:extLst>
                <a:ext uri="{FF2B5EF4-FFF2-40B4-BE49-F238E27FC236}">
                  <a16:creationId xmlns:a16="http://schemas.microsoft.com/office/drawing/2014/main" id="{09E8BC52-AD2A-5186-AEF9-6B2678089347}"/>
                </a:ext>
              </a:extLst>
            </p:cNvPr>
            <p:cNvSpPr/>
            <p:nvPr/>
          </p:nvSpPr>
          <p:spPr>
            <a:xfrm>
              <a:off x="5656976" y="5850469"/>
              <a:ext cx="802562" cy="189219"/>
            </a:xfrm>
            <a:prstGeom prst="roundRect">
              <a:avLst>
                <a:gd name="adj" fmla="val 50000"/>
              </a:avLst>
            </a:prstGeom>
            <a:solidFill>
              <a:srgbClr val="00924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5001E21C-88F9-99FB-F6C4-3C2E1E4ECC78}"/>
                </a:ext>
              </a:extLst>
            </p:cNvPr>
            <p:cNvSpPr txBox="1"/>
            <p:nvPr/>
          </p:nvSpPr>
          <p:spPr>
            <a:xfrm>
              <a:off x="5664963" y="5894512"/>
              <a:ext cx="790092" cy="11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9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이론</a:t>
              </a:r>
              <a:endParaRPr lang="ko-KR" altLang="en-US" sz="9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380" name="그룹 379">
            <a:extLst>
              <a:ext uri="{FF2B5EF4-FFF2-40B4-BE49-F238E27FC236}">
                <a16:creationId xmlns:a16="http://schemas.microsoft.com/office/drawing/2014/main" id="{6D165E6F-0CB2-153E-1B97-024EB2E7BEC0}"/>
              </a:ext>
            </a:extLst>
          </p:cNvPr>
          <p:cNvGrpSpPr/>
          <p:nvPr/>
        </p:nvGrpSpPr>
        <p:grpSpPr>
          <a:xfrm>
            <a:off x="1833261" y="2861905"/>
            <a:ext cx="1349191" cy="207019"/>
            <a:chOff x="303686" y="2182829"/>
            <a:chExt cx="2447826" cy="285203"/>
          </a:xfrm>
        </p:grpSpPr>
        <p:sp>
          <p:nvSpPr>
            <p:cNvPr id="381" name="사각형: 둥근 위쪽 모서리 380">
              <a:extLst>
                <a:ext uri="{FF2B5EF4-FFF2-40B4-BE49-F238E27FC236}">
                  <a16:creationId xmlns:a16="http://schemas.microsoft.com/office/drawing/2014/main" id="{C492F5EF-8540-57C6-52AC-166684C8DC74}"/>
                </a:ext>
              </a:extLst>
            </p:cNvPr>
            <p:cNvSpPr/>
            <p:nvPr/>
          </p:nvSpPr>
          <p:spPr>
            <a:xfrm>
              <a:off x="303686" y="2182829"/>
              <a:ext cx="2447826" cy="285203"/>
            </a:xfrm>
            <a:prstGeom prst="round2SameRect">
              <a:avLst/>
            </a:prstGeom>
            <a:solidFill>
              <a:srgbClr val="0B60B0"/>
            </a:solidFill>
            <a:ln>
              <a:solidFill>
                <a:srgbClr val="0B60B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F2EC4EB6-93CB-9D41-72A8-26D8E27F2B72}"/>
                </a:ext>
              </a:extLst>
            </p:cNvPr>
            <p:cNvSpPr txBox="1"/>
            <p:nvPr/>
          </p:nvSpPr>
          <p:spPr>
            <a:xfrm>
              <a:off x="303686" y="2236034"/>
              <a:ext cx="2447826" cy="21200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이론</a:t>
              </a:r>
              <a:r>
                <a:rPr lang="en-US" altLang="ko-KR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전지재료</a:t>
              </a:r>
              <a:r>
                <a:rPr lang="en-US" altLang="ko-KR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)</a:t>
              </a: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</a:t>
              </a:r>
              <a:endParaRPr lang="ko-KR" altLang="en-US" sz="1000" kern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418" name="그룹 417">
            <a:extLst>
              <a:ext uri="{FF2B5EF4-FFF2-40B4-BE49-F238E27FC236}">
                <a16:creationId xmlns:a16="http://schemas.microsoft.com/office/drawing/2014/main" id="{738B3EA2-379F-5ECE-E2C9-49FD97858CA3}"/>
              </a:ext>
            </a:extLst>
          </p:cNvPr>
          <p:cNvGrpSpPr/>
          <p:nvPr/>
        </p:nvGrpSpPr>
        <p:grpSpPr>
          <a:xfrm>
            <a:off x="873567" y="5138215"/>
            <a:ext cx="6483178" cy="276999"/>
            <a:chOff x="318189" y="1861533"/>
            <a:chExt cx="6483178" cy="276999"/>
          </a:xfrm>
        </p:grpSpPr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AB5B338B-A9BD-AEBE-83D3-66E3A9E2697B}"/>
                </a:ext>
              </a:extLst>
            </p:cNvPr>
            <p:cNvSpPr txBox="1"/>
            <p:nvPr/>
          </p:nvSpPr>
          <p:spPr>
            <a:xfrm>
              <a:off x="639660" y="1861533"/>
              <a:ext cx="6161707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복수전공</a:t>
              </a:r>
              <a:r>
                <a:rPr lang="en-US" altLang="ko-KR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/</a:t>
              </a:r>
              <a:r>
                <a:rPr lang="ko-KR" altLang="en-US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부전공 </a:t>
              </a:r>
              <a:r>
                <a:rPr lang="en-US" altLang="ko-KR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고급인재</a:t>
              </a:r>
              <a:r>
                <a:rPr lang="en-US" altLang="ko-KR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) </a:t>
              </a:r>
              <a:r>
                <a:rPr lang="ko-KR" altLang="en-US" dirty="0">
                  <a:ln w="19050" cmpd="sng">
                    <a:noFill/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트랙의 경우 아래와 같은 조건 필요</a:t>
              </a:r>
              <a:endParaRPr lang="en-US" altLang="ko-KR" dirty="0">
                <a:ln w="19050" cmpd="sng">
                  <a:noFill/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grpSp>
          <p:nvGrpSpPr>
            <p:cNvPr id="420" name="그룹 419">
              <a:extLst>
                <a:ext uri="{FF2B5EF4-FFF2-40B4-BE49-F238E27FC236}">
                  <a16:creationId xmlns:a16="http://schemas.microsoft.com/office/drawing/2014/main" id="{7C224F6A-E3F0-642A-DBFF-C875D17BA619}"/>
                </a:ext>
              </a:extLst>
            </p:cNvPr>
            <p:cNvGrpSpPr/>
            <p:nvPr/>
          </p:nvGrpSpPr>
          <p:grpSpPr>
            <a:xfrm>
              <a:off x="318189" y="1867013"/>
              <a:ext cx="211373" cy="211373"/>
              <a:chOff x="288502" y="1854315"/>
              <a:chExt cx="239902" cy="239902"/>
            </a:xfrm>
          </p:grpSpPr>
          <p:sp>
            <p:nvSpPr>
              <p:cNvPr id="421" name="사각형: 둥근 모서리 420">
                <a:extLst>
                  <a:ext uri="{FF2B5EF4-FFF2-40B4-BE49-F238E27FC236}">
                    <a16:creationId xmlns:a16="http://schemas.microsoft.com/office/drawing/2014/main" id="{97EFC404-8018-6BDC-FFFC-90187AE22056}"/>
                  </a:ext>
                </a:extLst>
              </p:cNvPr>
              <p:cNvSpPr/>
              <p:nvPr/>
            </p:nvSpPr>
            <p:spPr>
              <a:xfrm>
                <a:off x="288502" y="1854315"/>
                <a:ext cx="239902" cy="23990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0984E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422" name="그래픽 421">
                <a:extLst>
                  <a:ext uri="{FF2B5EF4-FFF2-40B4-BE49-F238E27FC236}">
                    <a16:creationId xmlns:a16="http://schemas.microsoft.com/office/drawing/2014/main" id="{3914A54B-F743-57E6-ACBC-360F448C1C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09664" y="1870086"/>
                <a:ext cx="208359" cy="208359"/>
              </a:xfrm>
              <a:prstGeom prst="rect">
                <a:avLst/>
              </a:prstGeom>
            </p:spPr>
          </p:pic>
        </p:grpSp>
      </p:grpSp>
      <p:grpSp>
        <p:nvGrpSpPr>
          <p:cNvPr id="423" name="그룹 422">
            <a:extLst>
              <a:ext uri="{FF2B5EF4-FFF2-40B4-BE49-F238E27FC236}">
                <a16:creationId xmlns:a16="http://schemas.microsoft.com/office/drawing/2014/main" id="{E8B1C2F4-F74B-661C-7C7F-B6F35AF9EBF9}"/>
              </a:ext>
            </a:extLst>
          </p:cNvPr>
          <p:cNvGrpSpPr/>
          <p:nvPr/>
        </p:nvGrpSpPr>
        <p:grpSpPr>
          <a:xfrm>
            <a:off x="1700361" y="5765711"/>
            <a:ext cx="1482091" cy="385999"/>
            <a:chOff x="303686" y="2182829"/>
            <a:chExt cx="2447826" cy="484093"/>
          </a:xfrm>
        </p:grpSpPr>
        <p:sp>
          <p:nvSpPr>
            <p:cNvPr id="424" name="사각형: 둥근 위쪽 모서리 423">
              <a:extLst>
                <a:ext uri="{FF2B5EF4-FFF2-40B4-BE49-F238E27FC236}">
                  <a16:creationId xmlns:a16="http://schemas.microsoft.com/office/drawing/2014/main" id="{346B6098-A248-1DE4-61FF-A621B09AB049}"/>
                </a:ext>
              </a:extLst>
            </p:cNvPr>
            <p:cNvSpPr/>
            <p:nvPr/>
          </p:nvSpPr>
          <p:spPr>
            <a:xfrm>
              <a:off x="303686" y="2182829"/>
              <a:ext cx="2447826" cy="484093"/>
            </a:xfrm>
            <a:prstGeom prst="round2SameRect">
              <a:avLst/>
            </a:prstGeom>
            <a:solidFill>
              <a:srgbClr val="0B60B0"/>
            </a:solidFill>
            <a:ln>
              <a:solidFill>
                <a:srgbClr val="0B60B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/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E8FF54B8-BC63-4506-FB30-A93529C71ABE}"/>
                </a:ext>
              </a:extLst>
            </p:cNvPr>
            <p:cNvSpPr txBox="1"/>
            <p:nvPr/>
          </p:nvSpPr>
          <p:spPr>
            <a:xfrm>
              <a:off x="303686" y="2236035"/>
              <a:ext cx="2447826" cy="338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1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 </a:t>
              </a:r>
              <a:r>
                <a:rPr lang="ko-KR" altLang="en-US" sz="11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고급인재</a:t>
              </a:r>
              <a:endParaRPr lang="en-US" altLang="ko-KR" sz="1100" kern="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11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(</a:t>
              </a:r>
              <a:r>
                <a:rPr lang="ko-KR" altLang="en-US" sz="11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융합부전공</a:t>
              </a:r>
              <a:r>
                <a:rPr lang="en-US" altLang="ko-KR" sz="11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/</a:t>
              </a:r>
              <a:r>
                <a:rPr lang="ko-KR" altLang="en-US" sz="11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복수전공</a:t>
              </a:r>
              <a:r>
                <a:rPr lang="en-US" altLang="ko-KR" sz="1100" kern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)</a:t>
              </a:r>
              <a:endParaRPr lang="ko-KR" altLang="en-US" sz="1100" kern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426" name="그룹 425">
            <a:extLst>
              <a:ext uri="{FF2B5EF4-FFF2-40B4-BE49-F238E27FC236}">
                <a16:creationId xmlns:a16="http://schemas.microsoft.com/office/drawing/2014/main" id="{DD350E62-C2E6-0505-D534-8665BE3A8041}"/>
              </a:ext>
            </a:extLst>
          </p:cNvPr>
          <p:cNvGrpSpPr/>
          <p:nvPr/>
        </p:nvGrpSpPr>
        <p:grpSpPr>
          <a:xfrm>
            <a:off x="3523408" y="5809499"/>
            <a:ext cx="891493" cy="315018"/>
            <a:chOff x="5656976" y="5850473"/>
            <a:chExt cx="876704" cy="222129"/>
          </a:xfrm>
        </p:grpSpPr>
        <p:sp>
          <p:nvSpPr>
            <p:cNvPr id="427" name="사각형: 둥근 모서리 426">
              <a:extLst>
                <a:ext uri="{FF2B5EF4-FFF2-40B4-BE49-F238E27FC236}">
                  <a16:creationId xmlns:a16="http://schemas.microsoft.com/office/drawing/2014/main" id="{63CAA131-CDB6-B229-D99E-2313A3FDDADD}"/>
                </a:ext>
              </a:extLst>
            </p:cNvPr>
            <p:cNvSpPr/>
            <p:nvPr/>
          </p:nvSpPr>
          <p:spPr>
            <a:xfrm>
              <a:off x="5656976" y="5850473"/>
              <a:ext cx="876704" cy="22212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/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D85AC595-380A-D1C7-AF46-334A2AB91351}"/>
                </a:ext>
              </a:extLst>
            </p:cNvPr>
            <p:cNvSpPr txBox="1"/>
            <p:nvPr/>
          </p:nvSpPr>
          <p:spPr>
            <a:xfrm>
              <a:off x="5700282" y="5908111"/>
              <a:ext cx="790092" cy="11393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105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MD</a:t>
              </a:r>
              <a:r>
                <a:rPr lang="en-US" altLang="ko-KR" sz="105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</a:t>
              </a:r>
              <a:r>
                <a:rPr lang="ko-KR" altLang="en-US" sz="105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이수완료</a:t>
              </a:r>
              <a:endParaRPr lang="ko-KR" altLang="en-US" sz="105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429" name="그룹 428">
            <a:extLst>
              <a:ext uri="{FF2B5EF4-FFF2-40B4-BE49-F238E27FC236}">
                <a16:creationId xmlns:a16="http://schemas.microsoft.com/office/drawing/2014/main" id="{693A36D6-DD6F-F5DA-9C9C-2C1B42DF8CD4}"/>
              </a:ext>
            </a:extLst>
          </p:cNvPr>
          <p:cNvGrpSpPr/>
          <p:nvPr/>
        </p:nvGrpSpPr>
        <p:grpSpPr>
          <a:xfrm>
            <a:off x="4586973" y="5805883"/>
            <a:ext cx="816101" cy="329432"/>
            <a:chOff x="5656976" y="5850473"/>
            <a:chExt cx="802562" cy="232293"/>
          </a:xfrm>
        </p:grpSpPr>
        <p:sp>
          <p:nvSpPr>
            <p:cNvPr id="430" name="사각형: 둥근 모서리 429">
              <a:extLst>
                <a:ext uri="{FF2B5EF4-FFF2-40B4-BE49-F238E27FC236}">
                  <a16:creationId xmlns:a16="http://schemas.microsoft.com/office/drawing/2014/main" id="{BAC01392-EAFE-CD94-47BA-954DA11400FC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/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71F72403-BBA6-8E8E-6259-C710851F99D4}"/>
                </a:ext>
              </a:extLst>
            </p:cNvPr>
            <p:cNvSpPr txBox="1"/>
            <p:nvPr/>
          </p:nvSpPr>
          <p:spPr>
            <a:xfrm>
              <a:off x="5664962" y="5865743"/>
              <a:ext cx="790092" cy="21702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</a:t>
              </a:r>
              <a:endParaRPr lang="en-US" altLang="ko-KR" sz="10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산학연세미나</a:t>
              </a:r>
              <a:endParaRPr lang="ko-KR" altLang="en-US" sz="10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grpSp>
        <p:nvGrpSpPr>
          <p:cNvPr id="432" name="그룹 431">
            <a:extLst>
              <a:ext uri="{FF2B5EF4-FFF2-40B4-BE49-F238E27FC236}">
                <a16:creationId xmlns:a16="http://schemas.microsoft.com/office/drawing/2014/main" id="{2E50B76B-28C1-39FC-7B36-FF3C0CA20E2C}"/>
              </a:ext>
            </a:extLst>
          </p:cNvPr>
          <p:cNvGrpSpPr/>
          <p:nvPr/>
        </p:nvGrpSpPr>
        <p:grpSpPr>
          <a:xfrm>
            <a:off x="5564284" y="5805883"/>
            <a:ext cx="816101" cy="329432"/>
            <a:chOff x="5656976" y="5850473"/>
            <a:chExt cx="802562" cy="232293"/>
          </a:xfrm>
        </p:grpSpPr>
        <p:sp>
          <p:nvSpPr>
            <p:cNvPr id="433" name="사각형: 둥근 모서리 432">
              <a:extLst>
                <a:ext uri="{FF2B5EF4-FFF2-40B4-BE49-F238E27FC236}">
                  <a16:creationId xmlns:a16="http://schemas.microsoft.com/office/drawing/2014/main" id="{0EA7A44F-3690-E639-4145-1855BE472281}"/>
                </a:ext>
              </a:extLst>
            </p:cNvPr>
            <p:cNvSpPr/>
            <p:nvPr/>
          </p:nvSpPr>
          <p:spPr>
            <a:xfrm>
              <a:off x="5656976" y="5850473"/>
              <a:ext cx="802562" cy="22212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/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3A5CFD37-B562-09E6-22DF-634746696737}"/>
                </a:ext>
              </a:extLst>
            </p:cNvPr>
            <p:cNvSpPr txBox="1"/>
            <p:nvPr/>
          </p:nvSpPr>
          <p:spPr>
            <a:xfrm>
              <a:off x="5664962" y="5865743"/>
              <a:ext cx="790092" cy="21702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kern="0" spc="0" dirty="0">
                  <a:solidFill>
                    <a:schemeClr val="bg1"/>
                  </a:solidFill>
                  <a:effectLst/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이차전지</a:t>
              </a:r>
              <a:endParaRPr lang="en-US" altLang="ko-KR" sz="10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  <a:p>
              <a:pPr marL="0" marR="0" indent="0" algn="ctr" fontAlgn="base" latinLnBrk="1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kern="0" dirty="0">
                  <a:solidFill>
                    <a:schemeClr val="bg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공정설계</a:t>
              </a:r>
              <a:endParaRPr lang="ko-KR" altLang="en-US" sz="1000" kern="0" spc="0" dirty="0">
                <a:solidFill>
                  <a:schemeClr val="bg1"/>
                </a:solidFill>
                <a:effectLst/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435" name="TextBox 434">
            <a:extLst>
              <a:ext uri="{FF2B5EF4-FFF2-40B4-BE49-F238E27FC236}">
                <a16:creationId xmlns:a16="http://schemas.microsoft.com/office/drawing/2014/main" id="{C698AAA8-D888-58A7-2CCF-BBDAA30D6776}"/>
              </a:ext>
            </a:extLst>
          </p:cNvPr>
          <p:cNvSpPr txBox="1"/>
          <p:nvPr/>
        </p:nvSpPr>
        <p:spPr>
          <a:xfrm>
            <a:off x="6338966" y="5830644"/>
            <a:ext cx="80342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+  </a:t>
            </a:r>
            <a:r>
              <a:rPr lang="el-GR" altLang="ko-KR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α</a:t>
            </a:r>
            <a:endParaRPr lang="ko-KR" altLang="en-US" sz="140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436" name="TextBox 435">
            <a:extLst>
              <a:ext uri="{FF2B5EF4-FFF2-40B4-BE49-F238E27FC236}">
                <a16:creationId xmlns:a16="http://schemas.microsoft.com/office/drawing/2014/main" id="{45836C21-DF8E-2B89-B2CA-8A94F7B63F78}"/>
              </a:ext>
            </a:extLst>
          </p:cNvPr>
          <p:cNvSpPr txBox="1"/>
          <p:nvPr/>
        </p:nvSpPr>
        <p:spPr>
          <a:xfrm>
            <a:off x="7080677" y="5906270"/>
            <a:ext cx="2860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≥  </a:t>
            </a:r>
            <a:r>
              <a:rPr lang="ko-KR" altLang="en-US" sz="140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부전공 </a:t>
            </a:r>
            <a:r>
              <a:rPr lang="en-US" altLang="ko-KR" sz="140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(21</a:t>
            </a:r>
            <a:r>
              <a:rPr lang="ko-KR" altLang="en-US" sz="140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학점</a:t>
            </a:r>
            <a:r>
              <a:rPr lang="en-US" altLang="ko-KR" sz="140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), </a:t>
            </a:r>
            <a:r>
              <a:rPr lang="ko-KR" altLang="en-US" sz="140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복수전공 </a:t>
            </a:r>
            <a:r>
              <a:rPr lang="en-US" altLang="ko-KR" sz="140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(36</a:t>
            </a:r>
            <a:r>
              <a:rPr lang="ko-KR" altLang="en-US" sz="140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학점</a:t>
            </a:r>
            <a:r>
              <a:rPr lang="en-US" altLang="ko-KR" sz="140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</a:t>
            </a:r>
            <a:endParaRPr lang="ko-KR" altLang="en-US" sz="140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8B804344-075F-22ED-763B-C38E26051076}"/>
              </a:ext>
            </a:extLst>
          </p:cNvPr>
          <p:cNvSpPr txBox="1"/>
          <p:nvPr/>
        </p:nvSpPr>
        <p:spPr>
          <a:xfrm>
            <a:off x="6756906" y="6357979"/>
            <a:ext cx="3552809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05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*</a:t>
            </a:r>
            <a:r>
              <a:rPr lang="el-GR" altLang="ko-KR" sz="120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α</a:t>
            </a:r>
            <a:r>
              <a:rPr lang="ko-KR" altLang="en-US" sz="120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는 이차전지 융합전공 인정과목만 해당</a:t>
            </a:r>
            <a:endParaRPr lang="ko-KR" altLang="en-US" sz="105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7FDE1BDF-90DC-C6E2-7A5F-DA33596A63F8}"/>
              </a:ext>
            </a:extLst>
          </p:cNvPr>
          <p:cNvSpPr txBox="1"/>
          <p:nvPr/>
        </p:nvSpPr>
        <p:spPr>
          <a:xfrm>
            <a:off x="647574" y="2132782"/>
            <a:ext cx="1174551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계절학기 전용</a:t>
            </a:r>
            <a:endParaRPr lang="ko-KR" altLang="en-US" sz="105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7FDE1BDF-90DC-C6E2-7A5F-DA33596A63F8}"/>
              </a:ext>
            </a:extLst>
          </p:cNvPr>
          <p:cNvSpPr txBox="1"/>
          <p:nvPr/>
        </p:nvSpPr>
        <p:spPr>
          <a:xfrm>
            <a:off x="599633" y="2500125"/>
            <a:ext cx="1174551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에너지신소재공학과</a:t>
            </a:r>
            <a:endParaRPr lang="ko-KR" altLang="en-US" sz="105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7FDE1BDF-90DC-C6E2-7A5F-DA33596A63F8}"/>
              </a:ext>
            </a:extLst>
          </p:cNvPr>
          <p:cNvSpPr txBox="1"/>
          <p:nvPr/>
        </p:nvSpPr>
        <p:spPr>
          <a:xfrm>
            <a:off x="599633" y="2899278"/>
            <a:ext cx="1174551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화학과</a:t>
            </a:r>
            <a:endParaRPr lang="ko-KR" altLang="en-US" sz="105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FDE1BDF-90DC-C6E2-7A5F-DA33596A63F8}"/>
              </a:ext>
            </a:extLst>
          </p:cNvPr>
          <p:cNvSpPr txBox="1"/>
          <p:nvPr/>
        </p:nvSpPr>
        <p:spPr>
          <a:xfrm>
            <a:off x="599633" y="3258627"/>
            <a:ext cx="1174551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에너지신소재공학과</a:t>
            </a:r>
            <a:endParaRPr lang="ko-KR" altLang="en-US" sz="105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7FDE1BDF-90DC-C6E2-7A5F-DA33596A63F8}"/>
              </a:ext>
            </a:extLst>
          </p:cNvPr>
          <p:cNvSpPr txBox="1"/>
          <p:nvPr/>
        </p:nvSpPr>
        <p:spPr>
          <a:xfrm>
            <a:off x="599633" y="3676764"/>
            <a:ext cx="1174551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기계로봇에너지공학과</a:t>
            </a:r>
            <a:endParaRPr lang="ko-KR" altLang="en-US" sz="105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7FDE1BDF-90DC-C6E2-7A5F-DA33596A63F8}"/>
              </a:ext>
            </a:extLst>
          </p:cNvPr>
          <p:cNvSpPr txBox="1"/>
          <p:nvPr/>
        </p:nvSpPr>
        <p:spPr>
          <a:xfrm>
            <a:off x="599633" y="4065853"/>
            <a:ext cx="1174551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화공생물공학과</a:t>
            </a:r>
            <a:endParaRPr lang="ko-KR" altLang="en-US" sz="105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7FDE1BDF-90DC-C6E2-7A5F-DA33596A63F8}"/>
              </a:ext>
            </a:extLst>
          </p:cNvPr>
          <p:cNvSpPr txBox="1"/>
          <p:nvPr/>
        </p:nvSpPr>
        <p:spPr>
          <a:xfrm>
            <a:off x="599633" y="4503493"/>
            <a:ext cx="1174551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indent="0" algn="ctr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물리학과</a:t>
            </a:r>
            <a:endParaRPr lang="ko-KR" altLang="en-US" sz="1050" kern="0" spc="0" dirty="0">
              <a:effectLst/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6305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10113</TotalTime>
  <Words>833</Words>
  <Application>Microsoft Office PowerPoint</Application>
  <PresentationFormat>사용자 지정</PresentationFormat>
  <Paragraphs>298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6" baseType="lpstr">
      <vt:lpstr>Aptos</vt:lpstr>
      <vt:lpstr>Aptos Display</vt:lpstr>
      <vt:lpstr>KoPubWorld돋움체 Bold</vt:lpstr>
      <vt:lpstr>KoPubWorld돋움체 Medium</vt:lpstr>
      <vt:lpstr>맑은 고딕</vt:lpstr>
      <vt:lpstr>Arial</vt:lpstr>
      <vt:lpstr>Calibri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아름</dc:creator>
  <cp:lastModifiedBy>USER</cp:lastModifiedBy>
  <cp:revision>510</cp:revision>
  <cp:lastPrinted>2024-06-21T07:46:10Z</cp:lastPrinted>
  <dcterms:created xsi:type="dcterms:W3CDTF">2024-05-28T23:47:35Z</dcterms:created>
  <dcterms:modified xsi:type="dcterms:W3CDTF">2024-08-27T23:36:40Z</dcterms:modified>
</cp:coreProperties>
</file>