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368" r:id="rId2"/>
    <p:sldId id="376" r:id="rId3"/>
    <p:sldId id="370" r:id="rId4"/>
    <p:sldId id="371" r:id="rId5"/>
    <p:sldId id="372" r:id="rId6"/>
    <p:sldId id="373" r:id="rId7"/>
    <p:sldId id="374" r:id="rId8"/>
    <p:sldId id="375" r:id="rId9"/>
  </p:sldIdLst>
  <p:sldSz cx="12192000" cy="6858000"/>
  <p:notesSz cx="6858000" cy="9144000"/>
  <p:embeddedFontLst>
    <p:embeddedFont>
      <p:font typeface="HG꼬딕씨 60g" panose="02020603020101020101" pitchFamily="18" charset="-127"/>
      <p:regular r:id="rId12"/>
    </p:embeddedFont>
    <p:embeddedFont>
      <p:font typeface="에스코어 드림 7 ExtraBold" panose="020B0803030302020204" pitchFamily="34" charset="-127"/>
      <p:bold r:id="rId13"/>
    </p:embeddedFont>
    <p:embeddedFont>
      <p:font typeface="맑은 고딕" panose="020B0503020000020004" pitchFamily="50" charset="-127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에스코어 드림 9 Black" panose="020B0A03030302020204" pitchFamily="34" charset="-127"/>
      <p:bold r:id="rId20"/>
    </p:embeddedFont>
    <p:embeddedFont>
      <p:font typeface="Tahoma" panose="020B0604030504040204" pitchFamily="34" charset="0"/>
      <p:regular r:id="rId21"/>
      <p:bold r:id="rId22"/>
    </p:embeddedFont>
    <p:embeddedFont>
      <p:font typeface="Wingdings 2" panose="05020102010507070707" pitchFamily="18" charset="2"/>
      <p:regular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나눔스퀘어_ac ExtraBold" panose="020B0600000101010101" pitchFamily="50" charset="-127"/>
      <p:bold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썸네일" id="{6FC52845-57BA-4614-95C1-1894E202E19E}">
          <p14:sldIdLst>
            <p14:sldId id="368"/>
          </p14:sldIdLst>
        </p14:section>
        <p14:section name="강의 내용" id="{B8D6FB30-C546-4670-BFD5-A212DF9ADABC}">
          <p14:sldIdLst>
            <p14:sldId id="376"/>
            <p14:sldId id="370"/>
            <p14:sldId id="371"/>
            <p14:sldId id="372"/>
            <p14:sldId id="373"/>
            <p14:sldId id="374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pos="7015" userDrawn="1">
          <p15:clr>
            <a:srgbClr val="A4A3A4"/>
          </p15:clr>
        </p15:guide>
        <p15:guide id="2" pos="665" userDrawn="1">
          <p15:clr>
            <a:srgbClr val="A4A3A4"/>
          </p15:clr>
        </p15:guide>
        <p15:guide id="3" orient="horz" pos="40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86868"/>
    <a:srgbClr val="FFFF99"/>
    <a:srgbClr val="90F6DB"/>
    <a:srgbClr val="A7D9FF"/>
    <a:srgbClr val="4DC733"/>
    <a:srgbClr val="C270DA"/>
    <a:srgbClr val="58AB3F"/>
    <a:srgbClr val="3ED9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86" y="102"/>
      </p:cViewPr>
      <p:guideLst>
        <p:guide pos="7015"/>
        <p:guide pos="665"/>
        <p:guide orient="horz" pos="408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438"/>
    </p:cViewPr>
  </p:sorter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FEFD9-A9EC-4316-AFD4-E4E76CA64E57}" type="datetimeFigureOut">
              <a:rPr lang="ko-KR" altLang="en-US" smtClean="0"/>
              <a:t>2022-11-16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EDE6D-3F5A-4E10-B83B-9957D13FF1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519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58C86-BE38-4ABB-A079-B68224758C94}" type="datetimeFigureOut">
              <a:rPr lang="ko-KR" altLang="en-US" smtClean="0"/>
              <a:t>2022-11-16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BEBD7-67AF-411A-BF76-1DF3A41553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952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1~2줄 썸네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레고, 장난감이(가) 표시된 사진&#10;&#10;자동 생성된 설명">
            <a:extLst>
              <a:ext uri="{FF2B5EF4-FFF2-40B4-BE49-F238E27FC236}">
                <a16:creationId xmlns:a16="http://schemas.microsoft.com/office/drawing/2014/main" id="{D8DEEE30-1A9E-4721-82DD-241CA46FE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C0C8B884-ED91-4048-8F90-DB4F1F1B1A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7580" y="4855157"/>
            <a:ext cx="8600475" cy="1609482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buNone/>
              <a:defRPr lang="ko-KR" altLang="en-US" sz="4500" kern="1200" dirty="0">
                <a:gradFill>
                  <a:gsLst>
                    <a:gs pos="0">
                      <a:srgbClr val="85F4BB"/>
                    </a:gs>
                    <a:gs pos="100000">
                      <a:srgbClr val="5B97DA"/>
                    </a:gs>
                  </a:gsLst>
                  <a:lin ang="5400000" scaled="0"/>
                </a:gradFill>
                <a:latin typeface="에스코어 드림 9 Black" panose="020B0A03030302020204" pitchFamily="34" charset="-127"/>
                <a:ea typeface="에스코어 드림 9 Black" panose="020B0A03030302020204" pitchFamily="34" charset="-127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제목 </a:t>
            </a:r>
            <a:r>
              <a:rPr lang="en-US" altLang="ko-KR" dirty="0" smtClean="0"/>
              <a:t>1~2</a:t>
            </a:r>
            <a:r>
              <a:rPr lang="ko-KR" altLang="en-US" dirty="0" smtClean="0"/>
              <a:t>줄 전용 </a:t>
            </a:r>
            <a:r>
              <a:rPr lang="ko-KR" altLang="en-US" dirty="0" err="1" smtClean="0"/>
              <a:t>썸네일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제목을 입력해주세요</a:t>
            </a:r>
            <a:endParaRPr lang="ko-KR" altLang="en-US" dirty="0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AC03B5E7-9360-4531-99D2-29ED1AA4E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579" y="4178050"/>
            <a:ext cx="5263275" cy="461665"/>
          </a:xfrm>
        </p:spPr>
        <p:txBody>
          <a:bodyPr wrap="square" tIns="0" bIns="0" anchor="t">
            <a:spAutoFit/>
          </a:bodyPr>
          <a:lstStyle>
            <a:lvl1pPr>
              <a:lnSpc>
                <a:spcPct val="100000"/>
              </a:lnSpc>
              <a:defRPr lang="ko-KR" altLang="en-US" sz="3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  <a:cs typeface="+mn-cs"/>
              </a:defRPr>
            </a:lvl1pPr>
          </a:lstStyle>
          <a:p>
            <a:r>
              <a:rPr lang="en-US" altLang="ko-KR" dirty="0" smtClean="0"/>
              <a:t>[</a:t>
            </a:r>
            <a:r>
              <a:rPr lang="ko-KR" altLang="en-US" dirty="0" err="1" smtClean="0"/>
              <a:t>대직무</a:t>
            </a:r>
            <a:r>
              <a:rPr lang="ko-KR" altLang="en-US" dirty="0" smtClean="0"/>
              <a:t> 카테고리 입력</a:t>
            </a:r>
            <a:r>
              <a:rPr lang="en-US" altLang="ko-KR" dirty="0" smtClean="0"/>
              <a:t>]</a:t>
            </a:r>
            <a:endParaRPr lang="ko-KR" altLang="en-US" dirty="0"/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0" hasCustomPrompt="1"/>
          </p:nvPr>
        </p:nvSpPr>
        <p:spPr>
          <a:xfrm>
            <a:off x="9418697" y="5985732"/>
            <a:ext cx="2410691" cy="536575"/>
          </a:xfrm>
        </p:spPr>
        <p:txBody>
          <a:bodyPr>
            <a:noAutofit/>
          </a:bodyPr>
          <a:lstStyle>
            <a:lvl1pPr marL="0" indent="0" algn="r">
              <a:buNone/>
              <a:defRPr lang="ko-KR" altLang="en-US" sz="2700" kern="1200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이름입력</a:t>
            </a:r>
            <a:r>
              <a:rPr lang="en-US" altLang="ko-KR" dirty="0" smtClean="0"/>
              <a:t> TL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885" y="134768"/>
            <a:ext cx="815547" cy="42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6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31C5DBB-0772-4A1B-817D-5AF4D82B47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E76C811-4D88-4BB7-8A0C-F2B17A60E899}"/>
              </a:ext>
            </a:extLst>
          </p:cNvPr>
          <p:cNvSpPr/>
          <p:nvPr userDrawn="1"/>
        </p:nvSpPr>
        <p:spPr>
          <a:xfrm>
            <a:off x="1154045" y="812855"/>
            <a:ext cx="210948" cy="564405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5F4BB"/>
              </a:gs>
              <a:gs pos="52000">
                <a:srgbClr val="8BDCE3"/>
              </a:gs>
              <a:gs pos="100000">
                <a:srgbClr val="5B97D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885" y="134768"/>
            <a:ext cx="815547" cy="42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21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4B047B3-DF8F-4E2E-A47C-52E254632B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1997" cy="6857999"/>
          </a:xfrm>
          <a:prstGeom prst="rect">
            <a:avLst/>
          </a:prstGeom>
        </p:spPr>
      </p:pic>
      <p:sp>
        <p:nvSpPr>
          <p:cNvPr id="5" name="사각형: 둥근 모서리 47">
            <a:extLst>
              <a:ext uri="{FF2B5EF4-FFF2-40B4-BE49-F238E27FC236}">
                <a16:creationId xmlns:a16="http://schemas.microsoft.com/office/drawing/2014/main" id="{F5856966-60A4-43FD-A46D-6F890F16D688}"/>
              </a:ext>
            </a:extLst>
          </p:cNvPr>
          <p:cNvSpPr/>
          <p:nvPr userDrawn="1"/>
        </p:nvSpPr>
        <p:spPr>
          <a:xfrm rot="5400000">
            <a:off x="6116883" y="-4240652"/>
            <a:ext cx="45719" cy="998550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5A7A3"/>
              </a:gs>
              <a:gs pos="0">
                <a:srgbClr val="55F1C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FDF4E291-0D20-4C99-8ACF-FEABAE5683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1335" y="220719"/>
            <a:ext cx="7737360" cy="52708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lang="ko-KR" altLang="en-US" dirty="0" smtClean="0"/>
              <a:t>제목을 입력하세요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8316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레고, 장난감이(가) 표시된 사진&#10;&#10;자동 생성된 설명">
            <a:extLst>
              <a:ext uri="{FF2B5EF4-FFF2-40B4-BE49-F238E27FC236}">
                <a16:creationId xmlns:a16="http://schemas.microsoft.com/office/drawing/2014/main" id="{9C99614E-6918-4537-8D7F-AF6B06271C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885" y="134768"/>
            <a:ext cx="815547" cy="42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2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FB248-1886-4DEE-A94D-A7263C70D7CE}" type="datetimeFigureOut">
              <a:rPr lang="ko-KR" altLang="en-US" smtClean="0"/>
              <a:t>2022-11-16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B250-1B86-45E0-9C8C-09E5AAE31F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78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85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6" userDrawn="1">
          <p15:clr>
            <a:srgbClr val="F26B43"/>
          </p15:clr>
        </p15:guide>
        <p15:guide id="4" orient="horz" pos="42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://pds6.egloos.com/pds/200712/14/11/b0012811_4761ee2e3e376.jpg" TargetMode="Externa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992" y="4346424"/>
            <a:ext cx="80842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ko-KR" altLang="en-US" sz="5400" b="1" dirty="0" smtClean="0"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ea"/>
              </a:rPr>
              <a:t>반도체 공정 및 소자 이해</a:t>
            </a:r>
            <a:endParaRPr lang="ko-KR" altLang="en-US" sz="5400" b="1" dirty="0">
              <a:effectLst>
                <a:glow rad="101600">
                  <a:schemeClr val="bg1">
                    <a:alpha val="40000"/>
                  </a:schemeClr>
                </a:glow>
              </a:effectLst>
              <a:latin typeface="+mn-ea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8400256" y="5925460"/>
            <a:ext cx="39843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SKHU </a:t>
            </a:r>
            <a:r>
              <a:rPr lang="ko-KR" altLang="en-US" sz="1600" b="1" dirty="0" err="1">
                <a:latin typeface="+mn-ea"/>
              </a:rPr>
              <a:t>전문교수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 err="1" smtClean="0">
                <a:latin typeface="+mn-ea"/>
              </a:rPr>
              <a:t>장세억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5" name="텍스트 개체 틀 4"/>
          <p:cNvSpPr txBox="1">
            <a:spLocks/>
          </p:cNvSpPr>
          <p:nvPr/>
        </p:nvSpPr>
        <p:spPr>
          <a:xfrm>
            <a:off x="1773272" y="5097932"/>
            <a:ext cx="3372308" cy="1884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ko-KR" altLang="en-US" sz="3200" b="1" smtClean="0"/>
              <a:t>장세억 교수</a:t>
            </a:r>
            <a:r>
              <a:rPr lang="en-US" altLang="ko-KR" sz="3200" b="1" smtClean="0"/>
              <a:t> </a:t>
            </a:r>
          </a:p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ko-KR" sz="3200" b="1" smtClean="0"/>
              <a:t>SK</a:t>
            </a:r>
            <a:r>
              <a:rPr lang="ko-KR" altLang="en-US" sz="3200" b="1" smtClean="0"/>
              <a:t>하이닉스</a:t>
            </a:r>
            <a:endParaRPr lang="ko-KR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3418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0"/>
          <p:cNvSpPr txBox="1">
            <a:spLocks noChangeArrowheads="1"/>
          </p:cNvSpPr>
          <p:nvPr/>
        </p:nvSpPr>
        <p:spPr bwMode="auto">
          <a:xfrm>
            <a:off x="1673771" y="1060253"/>
            <a:ext cx="5616624" cy="83524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square" lIns="95646" tIns="47823" rIns="95646" bIns="47823">
            <a:spAutoFit/>
          </a:bodyPr>
          <a:lstStyle/>
          <a:p>
            <a:pPr algn="l" defTabSz="946150">
              <a:lnSpc>
                <a:spcPct val="150000"/>
              </a:lnSpc>
            </a:pPr>
            <a:r>
              <a:rPr lang="en-US" altLang="ko-KR" sz="3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3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강의 내용</a:t>
            </a:r>
            <a:r>
              <a:rPr lang="en-US" altLang="ko-KR" sz="3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black">
          <a:xfrm>
            <a:off x="1673771" y="2158222"/>
            <a:ext cx="7919115" cy="2746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8000" tIns="90000" rIns="108000" bIns="90000"/>
          <a:lstStyle/>
          <a:p>
            <a:pPr marL="342900" indent="-342900" algn="l">
              <a:lnSpc>
                <a:spcPct val="120000"/>
              </a:lnSpc>
              <a:spcBef>
                <a:spcPct val="20000"/>
              </a:spcBef>
              <a:spcAft>
                <a:spcPct val="10000"/>
              </a:spcAft>
              <a:buFont typeface="Wingdings 2" pitchFamily="18" charset="2"/>
              <a:buChar char=""/>
              <a:defRPr/>
            </a:pPr>
            <a:r>
              <a:rPr lang="ko-KR" altLang="en-US" sz="2400" b="1" kern="0" dirty="0" smtClean="0">
                <a:latin typeface="맑은 고딕" pitchFamily="50" charset="-127"/>
                <a:ea typeface="맑은 고딕" pitchFamily="50" charset="-127"/>
              </a:rPr>
              <a:t>반도체 공정 이해  </a:t>
            </a:r>
            <a:endParaRPr lang="en-US" altLang="ko-KR" sz="2400" b="1" kern="0" dirty="0" smtClean="0">
              <a:latin typeface="맑은 고딕" pitchFamily="50" charset="-127"/>
              <a:ea typeface="맑은 고딕" pitchFamily="50" charset="-127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   -. Wafer,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Photo, Etch, Cleaning, CMP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기술</a:t>
            </a:r>
            <a:endParaRPr lang="en-US" altLang="ko-KR" sz="2000" b="1" kern="0" dirty="0" smtClean="0">
              <a:latin typeface="맑은 고딕" pitchFamily="50" charset="-127"/>
              <a:ea typeface="맑은 고딕" pitchFamily="50" charset="-127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   -.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반도체 제조에 사용되는 물질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(Diffusion/Thin Film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기술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42900" indent="-342900" algn="l">
              <a:lnSpc>
                <a:spcPct val="120000"/>
              </a:lnSpc>
              <a:spcBef>
                <a:spcPct val="20000"/>
              </a:spcBef>
              <a:spcAft>
                <a:spcPct val="10000"/>
              </a:spcAft>
              <a:buFont typeface="Wingdings 2" pitchFamily="18" charset="2"/>
              <a:buChar char=""/>
              <a:defRPr/>
            </a:pPr>
            <a:r>
              <a:rPr lang="ko-KR" altLang="en-US" sz="2400" b="1" kern="0" dirty="0" smtClean="0">
                <a:latin typeface="맑은 고딕" pitchFamily="50" charset="-127"/>
                <a:ea typeface="맑은 고딕" pitchFamily="50" charset="-127"/>
              </a:rPr>
              <a:t>반도체 소자 이해</a:t>
            </a:r>
            <a:endParaRPr lang="en-US" altLang="ko-KR" sz="2000" b="1" kern="0" dirty="0" smtClean="0">
              <a:latin typeface="맑은 고딕" pitchFamily="50" charset="-127"/>
              <a:ea typeface="맑은 고딕" pitchFamily="50" charset="-127"/>
            </a:endParaRPr>
          </a:p>
          <a:p>
            <a:pPr algn="l">
              <a:lnSpc>
                <a:spcPct val="120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en-US" altLang="ko-KR" sz="20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  -. Scaling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Down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altLang="ko-KR" sz="2000" b="1" kern="0" dirty="0" smtClean="0">
                <a:latin typeface="맑은 고딕" pitchFamily="50" charset="-127"/>
                <a:ea typeface="맑은 고딕" pitchFamily="50" charset="-127"/>
              </a:rPr>
              <a:t> Stack Up   </a:t>
            </a:r>
            <a:r>
              <a:rPr lang="ko-KR" altLang="en-US" sz="20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000" b="1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747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15351" y="1000664"/>
            <a:ext cx="9142582" cy="2834992"/>
            <a:chOff x="272351" y="1262088"/>
            <a:chExt cx="9142582" cy="3060017"/>
          </a:xfrm>
        </p:grpSpPr>
        <p:sp>
          <p:nvSpPr>
            <p:cNvPr id="16" name="갈매기형 수장 15"/>
            <p:cNvSpPr/>
            <p:nvPr/>
          </p:nvSpPr>
          <p:spPr>
            <a:xfrm>
              <a:off x="272351" y="2749040"/>
              <a:ext cx="4934649" cy="252000"/>
            </a:xfrm>
            <a:prstGeom prst="chevron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300" b="1" kern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7" name="갈매기형 수장 16"/>
            <p:cNvSpPr/>
            <p:nvPr/>
          </p:nvSpPr>
          <p:spPr>
            <a:xfrm>
              <a:off x="5800186" y="1313259"/>
              <a:ext cx="3614747" cy="252000"/>
            </a:xfrm>
            <a:prstGeom prst="chevron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300" b="1" kern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8" name="갈매기형 수장 17"/>
            <p:cNvSpPr/>
            <p:nvPr/>
          </p:nvSpPr>
          <p:spPr>
            <a:xfrm>
              <a:off x="5738183" y="4021998"/>
              <a:ext cx="3672510" cy="252000"/>
            </a:xfrm>
            <a:prstGeom prst="chevron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300" b="1" kern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 rot="17924506">
              <a:off x="4644975" y="1985126"/>
              <a:ext cx="1698075" cy="25200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300" b="1" kern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 rot="3675494" flipV="1">
              <a:off x="4594497" y="3349731"/>
              <a:ext cx="1692749" cy="25200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300" b="1" kern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</p:grpSp>
      <p:sp>
        <p:nvSpPr>
          <p:cNvPr id="3" name="타원 2"/>
          <p:cNvSpPr/>
          <p:nvPr/>
        </p:nvSpPr>
        <p:spPr>
          <a:xfrm>
            <a:off x="1975226" y="2423527"/>
            <a:ext cx="144000" cy="144000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333508" y="2741044"/>
            <a:ext cx="1388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Transistor</a:t>
            </a: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W. Shockley</a:t>
            </a: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@ Bell Lab</a:t>
            </a:r>
            <a:endParaRPr lang="ko-KR" altLang="ko-KR" sz="105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352" y="3481639"/>
            <a:ext cx="1098377" cy="1112458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3690127" y="2427957"/>
            <a:ext cx="144000" cy="144000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855551" y="2760707"/>
            <a:ext cx="176655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Integrated Circuit</a:t>
            </a:r>
            <a:r>
              <a: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</a:t>
            </a:r>
            <a:endParaRPr lang="en-US" altLang="ko-KR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J. S. </a:t>
            </a:r>
            <a:r>
              <a:rPr lang="en-US" altLang="ko-KR" sz="105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Kilby</a:t>
            </a:r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</a:t>
            </a: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@ Texas Instruments</a:t>
            </a:r>
            <a:endParaRPr lang="ko-KR" altLang="ko-KR" sz="105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741" y="3511978"/>
            <a:ext cx="1540206" cy="10821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69029" y="2116219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1947</a:t>
            </a:r>
            <a:endParaRPr lang="ko-KR" altLang="en-US" sz="1300" b="1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0791" y="2116219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1958</a:t>
            </a:r>
            <a:endParaRPr lang="ko-KR" altLang="en-US" sz="1300" b="1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pic>
        <p:nvPicPr>
          <p:cNvPr id="11" name="Picture 2" descr="http://pds6.egloos.com/pds/200712/14/11/b0012811_4761ee2e3e376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4686" y="3368595"/>
            <a:ext cx="1728240" cy="168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타원 11"/>
          <p:cNvSpPr/>
          <p:nvPr/>
        </p:nvSpPr>
        <p:spPr>
          <a:xfrm>
            <a:off x="5375920" y="2430153"/>
            <a:ext cx="144000" cy="144000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943840" y="2760707"/>
            <a:ext cx="10824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MOSFET</a:t>
            </a:r>
          </a:p>
          <a:p>
            <a:r>
              <a:rPr lang="en-US" altLang="ko-KR" sz="105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Dawon</a:t>
            </a:r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</a:t>
            </a:r>
            <a:r>
              <a:rPr lang="en-US" altLang="ko-KR" sz="105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Kahng</a:t>
            </a:r>
            <a:r>
              <a:rPr lang="ko-KR" altLang="en-US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 </a:t>
            </a:r>
            <a:endParaRPr lang="en-US" altLang="ko-KR" sz="105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@ Bell Lab</a:t>
            </a:r>
            <a:endParaRPr lang="ko-KR" altLang="ko-KR" sz="105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66564" y="2116219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1960</a:t>
            </a:r>
            <a:endParaRPr lang="ko-KR" altLang="en-US" sz="1300" b="1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670388" y="1302565"/>
            <a:ext cx="151221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CPU </a:t>
            </a:r>
          </a:p>
          <a:p>
            <a:pPr algn="ctr"/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Intel</a:t>
            </a:r>
            <a:endParaRPr lang="ko-KR" altLang="en-US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192" y="1813611"/>
            <a:ext cx="1296620" cy="8153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118974" y="805499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1971</a:t>
            </a:r>
            <a:endParaRPr lang="ko-KR" altLang="en-US" sz="1300" b="1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744090" y="3791087"/>
            <a:ext cx="1656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DRAM </a:t>
            </a:r>
          </a:p>
          <a:p>
            <a:pPr algn="ctr"/>
            <a:r>
              <a:rPr lang="en-US" altLang="ko-KR" sz="105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Dr. Robert  </a:t>
            </a:r>
            <a:r>
              <a:rPr lang="en-US" altLang="ko-KR" sz="1050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Dennard</a:t>
            </a:r>
            <a:endParaRPr lang="en-US" altLang="ko-KR" sz="1050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  <a:p>
            <a:pPr algn="ctr"/>
            <a:r>
              <a:rPr lang="en-US" altLang="ko-KR" sz="105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@ IBM</a:t>
            </a:r>
            <a:endParaRPr lang="ko-KR" altLang="en-US" sz="1050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6251" y="4466278"/>
            <a:ext cx="1611159" cy="133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 descr="Flash Memory Masuoka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68655" y="4450472"/>
            <a:ext cx="1548520" cy="127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8986506" y="3760534"/>
            <a:ext cx="131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NAND Flash</a:t>
            </a: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Toshiba</a:t>
            </a:r>
          </a:p>
          <a:p>
            <a:pPr algn="ctr"/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IEDM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77657" y="3251184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1966</a:t>
            </a:r>
            <a:endParaRPr lang="ko-KR" altLang="en-US" sz="1300" b="1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313601" y="3255532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1987</a:t>
            </a:r>
            <a:endParaRPr lang="ko-KR" altLang="en-US" sz="1300" b="1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1963721" y="2443487"/>
            <a:ext cx="144000" cy="14400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3689898" y="2443487"/>
            <a:ext cx="144000" cy="14400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5393582" y="2443487"/>
            <a:ext cx="144000" cy="14400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8375409" y="1135877"/>
            <a:ext cx="144000" cy="14400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7506155" y="3572927"/>
            <a:ext cx="144000" cy="14400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9526293" y="3572927"/>
            <a:ext cx="144000" cy="14400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ko-KR" altLang="en-US" sz="1300" b="1" kern="0" dirty="0" err="1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7904084">
            <a:off x="6352909" y="1622277"/>
            <a:ext cx="556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400" b="1" kern="0" dirty="0">
                <a:solidFill>
                  <a:sysClr val="window" lastClr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CPU</a:t>
            </a:r>
            <a:endParaRPr lang="ko-KR" altLang="en-US" sz="1400" b="1" kern="0" dirty="0" err="1">
              <a:solidFill>
                <a:sysClr val="window" lastClr="FFFFFF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3648202">
            <a:off x="6255510" y="2983667"/>
            <a:ext cx="90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400" b="1" kern="0" dirty="0">
                <a:solidFill>
                  <a:sysClr val="window" lastClr="FFFF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Memory</a:t>
            </a:r>
            <a:endParaRPr lang="ko-KR" altLang="en-US" sz="1400" b="1" kern="0" dirty="0" err="1">
              <a:solidFill>
                <a:sysClr val="window" lastClr="FFFFFF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8" name="Text Box 61"/>
          <p:cNvSpPr txBox="1">
            <a:spLocks noChangeArrowheads="1"/>
          </p:cNvSpPr>
          <p:nvPr/>
        </p:nvSpPr>
        <p:spPr bwMode="auto">
          <a:xfrm>
            <a:off x="7536700" y="6190685"/>
            <a:ext cx="19294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Source: 2015 IUMRS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4260" y="5056300"/>
            <a:ext cx="1121741" cy="1403449"/>
          </a:xfrm>
          <a:prstGeom prst="rect">
            <a:avLst/>
          </a:prstGeom>
        </p:spPr>
      </p:pic>
      <p:sp>
        <p:nvSpPr>
          <p:cNvPr id="40" name="텍스트 개체 틀 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반도체 주요 기술 탄생</a:t>
            </a:r>
          </a:p>
        </p:txBody>
      </p:sp>
    </p:spTree>
    <p:extLst>
      <p:ext uri="{BB962C8B-B14F-4D97-AF65-F5344CB8AC3E}">
        <p14:creationId xmlns:p14="http://schemas.microsoft.com/office/powerpoint/2010/main" val="18558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8227005" y="1670893"/>
            <a:ext cx="2679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메모리 </a:t>
            </a:r>
            <a:r>
              <a:rPr lang="en-US" altLang="ko-KR" sz="2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(Memory)</a:t>
            </a:r>
            <a:endParaRPr lang="ko-KR" altLang="en-US" sz="24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956676" y="1646263"/>
            <a:ext cx="1804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LSI</a:t>
            </a:r>
            <a:endParaRPr lang="ko-KR" altLang="en-US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8289793" y="5681381"/>
            <a:ext cx="22717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</a:t>
            </a:r>
            <a:r>
              <a:rPr lang="ko-KR" altLang="en-US" sz="2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</a:t>
            </a:r>
            <a:r>
              <a:rPr lang="en-US" altLang="ko-KR" sz="2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기억</a:t>
            </a:r>
            <a:endParaRPr lang="ko-KR" altLang="en-US" sz="20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2249877" y="5256508"/>
            <a:ext cx="13564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HY강B" pitchFamily="18" charset="-127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연산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판단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655" y="1757327"/>
            <a:ext cx="3486689" cy="351137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758" y="2284480"/>
            <a:ext cx="2017464" cy="111922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206" y="2348880"/>
            <a:ext cx="1572959" cy="79262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7005" y="3165300"/>
            <a:ext cx="2397353" cy="8785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784" y="4179235"/>
            <a:ext cx="1367805" cy="127732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5614" y="3724247"/>
            <a:ext cx="1667109" cy="1211723"/>
          </a:xfrm>
          <a:prstGeom prst="rect">
            <a:avLst/>
          </a:prstGeom>
        </p:spPr>
      </p:pic>
      <p:sp>
        <p:nvSpPr>
          <p:cNvPr id="13" name="텍스트 개체 틀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반도체 </a:t>
            </a:r>
            <a:r>
              <a:rPr lang="ko-KR" altLang="en-US" dirty="0" smtClean="0"/>
              <a:t>종류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446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54188" y="907655"/>
            <a:ext cx="9283623" cy="5514071"/>
            <a:chOff x="1365327" y="907655"/>
            <a:chExt cx="9592184" cy="5697343"/>
          </a:xfrm>
        </p:grpSpPr>
        <p:cxnSp>
          <p:nvCxnSpPr>
            <p:cNvPr id="3" name="직선 연결선 45"/>
            <p:cNvCxnSpPr>
              <a:cxnSpLocks noChangeShapeType="1"/>
            </p:cNvCxnSpPr>
            <p:nvPr/>
          </p:nvCxnSpPr>
          <p:spPr bwMode="auto">
            <a:xfrm>
              <a:off x="7570124" y="5670204"/>
              <a:ext cx="2954511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" name="TextBox 48"/>
            <p:cNvSpPr txBox="1">
              <a:spLocks noChangeArrowheads="1"/>
            </p:cNvSpPr>
            <p:nvPr/>
          </p:nvSpPr>
          <p:spPr bwMode="auto">
            <a:xfrm>
              <a:off x="8244616" y="6020223"/>
              <a:ext cx="10079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en-US" altLang="ko-KR" sz="1600" b="1" dirty="0">
                  <a:latin typeface="+mn-ea"/>
                  <a:ea typeface="+mn-ea"/>
                </a:rPr>
                <a:t>Si </a:t>
              </a:r>
              <a:r>
                <a:rPr lang="en-US" altLang="ko-KR" sz="1600" b="1" dirty="0" smtClean="0">
                  <a:latin typeface="+mn-ea"/>
                  <a:ea typeface="+mn-ea"/>
                </a:rPr>
                <a:t>Wafer</a:t>
              </a:r>
            </a:p>
            <a:p>
              <a:pPr algn="ctr" eaLnBrk="1" hangingPunct="1"/>
              <a:r>
                <a:rPr lang="en-US" altLang="ko-KR" sz="1600" b="1" dirty="0" smtClean="0">
                  <a:latin typeface="+mn-ea"/>
                  <a:ea typeface="+mn-ea"/>
                </a:rPr>
                <a:t>(</a:t>
              </a:r>
              <a:r>
                <a:rPr lang="ko-KR" altLang="en-US" sz="1600" b="1">
                  <a:latin typeface="+mn-ea"/>
                  <a:ea typeface="+mn-ea"/>
                </a:rPr>
                <a:t>반도체</a:t>
              </a:r>
              <a:r>
                <a:rPr lang="en-US" altLang="ko-KR" sz="1600" b="1" dirty="0">
                  <a:latin typeface="+mn-ea"/>
                  <a:ea typeface="+mn-ea"/>
                </a:rPr>
                <a:t>)</a:t>
              </a:r>
              <a:endParaRPr lang="ko-KR" altLang="en-US" sz="1600" b="1">
                <a:latin typeface="+mn-ea"/>
                <a:ea typeface="+mn-ea"/>
              </a:endParaRPr>
            </a:p>
          </p:txBody>
        </p:sp>
        <p:sp>
          <p:nvSpPr>
            <p:cNvPr id="5" name="TextBox 49"/>
            <p:cNvSpPr txBox="1">
              <a:spLocks noChangeArrowheads="1"/>
            </p:cNvSpPr>
            <p:nvPr/>
          </p:nvSpPr>
          <p:spPr bwMode="auto">
            <a:xfrm>
              <a:off x="8001637" y="4626046"/>
              <a:ext cx="295587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트랜지스터</a:t>
              </a:r>
              <a:endParaRPr lang="en-US" altLang="ko-KR" sz="1600" b="1" dirty="0" smtClean="0">
                <a:solidFill>
                  <a:srgbClr val="0000FF"/>
                </a:solidFill>
                <a:latin typeface="+mn-ea"/>
                <a:ea typeface="+mn-ea"/>
              </a:endParaRPr>
            </a:p>
            <a:p>
              <a:pPr algn="ctr" eaLnBrk="1" hangingPunct="1"/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(SiO</a:t>
              </a:r>
              <a:r>
                <a:rPr lang="en-US" altLang="ko-KR" sz="1600" b="1" baseline="-25000" dirty="0" smtClean="0">
                  <a:solidFill>
                    <a:srgbClr val="0000FF"/>
                  </a:solidFill>
                  <a:latin typeface="+mn-ea"/>
                  <a:ea typeface="+mn-ea"/>
                </a:rPr>
                <a:t>2</a:t>
              </a:r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, Si</a:t>
              </a:r>
              <a:r>
                <a:rPr lang="en-US" altLang="ko-KR" sz="1600" b="1" baseline="-25000" dirty="0" smtClean="0">
                  <a:solidFill>
                    <a:srgbClr val="0000FF"/>
                  </a:solidFill>
                  <a:latin typeface="+mn-ea"/>
                  <a:ea typeface="+mn-ea"/>
                </a:rPr>
                <a:t>3</a:t>
              </a:r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N</a:t>
              </a:r>
              <a:r>
                <a:rPr lang="en-US" altLang="ko-KR" sz="1600" b="1" baseline="-25000" dirty="0" smtClean="0">
                  <a:solidFill>
                    <a:srgbClr val="0000FF"/>
                  </a:solidFill>
                  <a:latin typeface="+mn-ea"/>
                  <a:ea typeface="+mn-ea"/>
                </a:rPr>
                <a:t>4</a:t>
              </a:r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, Poly-Si, TiN, W)</a:t>
              </a:r>
              <a:endParaRPr lang="ko-KR" altLang="en-US" sz="1600" b="1" dirty="0">
                <a:solidFill>
                  <a:srgbClr val="0000FF"/>
                </a:solidFill>
                <a:latin typeface="+mn-ea"/>
                <a:ea typeface="+mn-ea"/>
              </a:endParaRPr>
            </a:p>
          </p:txBody>
        </p:sp>
        <p:sp>
          <p:nvSpPr>
            <p:cNvPr id="6" name="TextBox 50"/>
            <p:cNvSpPr txBox="1">
              <a:spLocks noChangeArrowheads="1"/>
            </p:cNvSpPr>
            <p:nvPr/>
          </p:nvSpPr>
          <p:spPr bwMode="auto">
            <a:xfrm>
              <a:off x="8186702" y="3578079"/>
              <a:ext cx="142859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+mn-ea"/>
                  <a:ea typeface="+mn-ea"/>
                </a:rPr>
                <a:t>절연막</a:t>
              </a:r>
              <a:r>
                <a:rPr lang="en-US" altLang="ko-KR" sz="1600" b="1" dirty="0" smtClean="0">
                  <a:latin typeface="+mn-ea"/>
                  <a:ea typeface="+mn-ea"/>
                </a:rPr>
                <a:t> (</a:t>
              </a:r>
              <a:r>
                <a:rPr lang="en-US" altLang="ko-KR" sz="1600" b="1" dirty="0">
                  <a:latin typeface="+mn-ea"/>
                  <a:ea typeface="+mn-ea"/>
                </a:rPr>
                <a:t>SiO</a:t>
              </a:r>
              <a:r>
                <a:rPr lang="en-US" altLang="ko-KR" sz="1600" b="1" baseline="-25000" dirty="0">
                  <a:latin typeface="+mn-ea"/>
                  <a:ea typeface="+mn-ea"/>
                </a:rPr>
                <a:t>2</a:t>
              </a:r>
              <a:r>
                <a:rPr lang="en-US" altLang="ko-KR" sz="1600" b="1" dirty="0" smtClean="0">
                  <a:latin typeface="+mn-ea"/>
                  <a:ea typeface="+mn-ea"/>
                </a:rPr>
                <a:t>)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7" name="TextBox 51"/>
            <p:cNvSpPr txBox="1">
              <a:spLocks noChangeArrowheads="1"/>
            </p:cNvSpPr>
            <p:nvPr/>
          </p:nvSpPr>
          <p:spPr bwMode="auto">
            <a:xfrm>
              <a:off x="8053495" y="2560064"/>
              <a:ext cx="22894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캐패시터</a:t>
              </a:r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, ZrO</a:t>
              </a:r>
              <a:r>
                <a:rPr lang="en-US" altLang="ko-KR" sz="1600" b="1" baseline="-25000" dirty="0" smtClean="0">
                  <a:solidFill>
                    <a:srgbClr val="0000FF"/>
                  </a:solidFill>
                  <a:latin typeface="+mn-ea"/>
                  <a:ea typeface="+mn-ea"/>
                </a:rPr>
                <a:t>2</a:t>
              </a:r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, Al</a:t>
              </a:r>
              <a:r>
                <a:rPr lang="en-US" altLang="ko-KR" sz="1600" b="1" baseline="-25000" dirty="0" smtClean="0">
                  <a:solidFill>
                    <a:srgbClr val="0000FF"/>
                  </a:solidFill>
                  <a:latin typeface="+mn-ea"/>
                  <a:ea typeface="+mn-ea"/>
                </a:rPr>
                <a:t>2</a:t>
              </a:r>
              <a:r>
                <a:rPr lang="en-US" altLang="ko-KR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O</a:t>
              </a:r>
              <a:r>
                <a:rPr lang="en-US" altLang="ko-KR" sz="1600" b="1" baseline="-25000" dirty="0" smtClean="0">
                  <a:solidFill>
                    <a:srgbClr val="0000FF"/>
                  </a:solidFill>
                  <a:latin typeface="+mn-ea"/>
                  <a:ea typeface="+mn-ea"/>
                </a:rPr>
                <a:t>3</a:t>
              </a:r>
              <a:r>
                <a:rPr lang="ko-KR" altLang="en-US" sz="1600" b="1" dirty="0" smtClean="0">
                  <a:solidFill>
                    <a:srgbClr val="0000FF"/>
                  </a:solidFill>
                  <a:latin typeface="+mn-ea"/>
                  <a:ea typeface="+mn-ea"/>
                </a:rPr>
                <a:t> </a:t>
              </a:r>
              <a:endParaRPr lang="ko-KR" altLang="en-US" sz="1600" b="1" dirty="0">
                <a:solidFill>
                  <a:srgbClr val="0000FF"/>
                </a:solidFill>
                <a:latin typeface="+mn-ea"/>
                <a:ea typeface="+mn-ea"/>
              </a:endParaRPr>
            </a:p>
          </p:txBody>
        </p:sp>
        <p:sp>
          <p:nvSpPr>
            <p:cNvPr id="8" name="TextBox 53"/>
            <p:cNvSpPr txBox="1">
              <a:spLocks noChangeArrowheads="1"/>
            </p:cNvSpPr>
            <p:nvPr/>
          </p:nvSpPr>
          <p:spPr bwMode="auto">
            <a:xfrm>
              <a:off x="8237331" y="3994707"/>
              <a:ext cx="14843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+mn-ea"/>
                  <a:ea typeface="+mn-ea"/>
                </a:rPr>
                <a:t>도체 </a:t>
              </a:r>
              <a:r>
                <a:rPr lang="en-US" altLang="ko-KR" sz="1600" b="1" dirty="0" smtClean="0">
                  <a:latin typeface="+mn-ea"/>
                  <a:ea typeface="+mn-ea"/>
                </a:rPr>
                <a:t>(Poly-Si)</a:t>
              </a:r>
              <a:endParaRPr lang="ko-KR" altLang="en-US" sz="1600" b="1">
                <a:latin typeface="+mn-ea"/>
                <a:ea typeface="+mn-ea"/>
              </a:endParaRPr>
            </a:p>
          </p:txBody>
        </p:sp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2">
              <a:lum brigh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1987" y="1152179"/>
              <a:ext cx="2828925" cy="537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직사각형 23"/>
            <p:cNvSpPr>
              <a:spLocks noChangeArrowheads="1"/>
            </p:cNvSpPr>
            <p:nvPr/>
          </p:nvSpPr>
          <p:spPr bwMode="auto">
            <a:xfrm>
              <a:off x="6498901" y="2138585"/>
              <a:ext cx="324508" cy="2459790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endParaRPr lang="ko-KR" altLang="en-US" sz="1100">
                <a:latin typeface="+mn-ea"/>
                <a:ea typeface="+mn-ea"/>
              </a:endParaRPr>
            </a:p>
          </p:txBody>
        </p:sp>
        <p:sp>
          <p:nvSpPr>
            <p:cNvPr id="11" name="TextBox 55"/>
            <p:cNvSpPr txBox="1">
              <a:spLocks noChangeArrowheads="1"/>
            </p:cNvSpPr>
            <p:nvPr/>
          </p:nvSpPr>
          <p:spPr bwMode="auto">
            <a:xfrm>
              <a:off x="8254440" y="1411711"/>
              <a:ext cx="142859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err="1" smtClean="0">
                  <a:latin typeface="+mn-ea"/>
                  <a:ea typeface="+mn-ea"/>
                </a:rPr>
                <a:t>층간벽</a:t>
              </a:r>
              <a:r>
                <a:rPr lang="ko-KR" altLang="en-US" sz="1600" b="1" dirty="0" smtClean="0">
                  <a:latin typeface="+mn-ea"/>
                  <a:ea typeface="+mn-ea"/>
                </a:rPr>
                <a:t> </a:t>
              </a:r>
              <a:r>
                <a:rPr lang="en-US" altLang="ko-KR" sz="1600" b="1" dirty="0" smtClean="0">
                  <a:latin typeface="+mn-ea"/>
                  <a:ea typeface="+mn-ea"/>
                </a:rPr>
                <a:t>(SiO</a:t>
              </a:r>
              <a:r>
                <a:rPr lang="en-US" altLang="ko-KR" sz="1600" b="1" baseline="-25000" dirty="0" smtClean="0">
                  <a:latin typeface="+mn-ea"/>
                  <a:ea typeface="+mn-ea"/>
                </a:rPr>
                <a:t>2</a:t>
              </a:r>
              <a:r>
                <a:rPr lang="en-US" altLang="ko-KR" sz="1600" b="1" dirty="0" smtClean="0">
                  <a:latin typeface="+mn-ea"/>
                  <a:ea typeface="+mn-ea"/>
                </a:rPr>
                <a:t>)</a:t>
              </a:r>
              <a:endParaRPr lang="ko-KR" altLang="en-US" sz="1600" b="1">
                <a:latin typeface="+mn-ea"/>
                <a:ea typeface="+mn-ea"/>
              </a:endParaRPr>
            </a:p>
          </p:txBody>
        </p:sp>
        <p:sp>
          <p:nvSpPr>
            <p:cNvPr id="12" name="TextBox 56"/>
            <p:cNvSpPr txBox="1">
              <a:spLocks noChangeArrowheads="1"/>
            </p:cNvSpPr>
            <p:nvPr/>
          </p:nvSpPr>
          <p:spPr bwMode="auto">
            <a:xfrm>
              <a:off x="8565314" y="907655"/>
              <a:ext cx="171835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+mn-ea"/>
                  <a:ea typeface="+mn-ea"/>
                </a:rPr>
                <a:t>도체 </a:t>
              </a:r>
              <a:r>
                <a:rPr lang="en-US" altLang="ko-KR" sz="1600" b="1" dirty="0" smtClean="0">
                  <a:latin typeface="+mn-ea"/>
                  <a:ea typeface="+mn-ea"/>
                </a:rPr>
                <a:t>(W, Al, Cu)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 flipV="1">
              <a:off x="7048941" y="1106524"/>
              <a:ext cx="1394132" cy="178286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V="1">
              <a:off x="6817058" y="1591362"/>
              <a:ext cx="1212542" cy="30602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7078190" y="1970323"/>
              <a:ext cx="1065460" cy="68269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16" name="TextBox 56"/>
            <p:cNvSpPr txBox="1">
              <a:spLocks noChangeArrowheads="1"/>
            </p:cNvSpPr>
            <p:nvPr/>
          </p:nvSpPr>
          <p:spPr bwMode="auto">
            <a:xfrm>
              <a:off x="8324398" y="1880252"/>
              <a:ext cx="247176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+mn-ea"/>
                  <a:ea typeface="+mn-ea"/>
                </a:rPr>
                <a:t>도체 </a:t>
              </a:r>
              <a:r>
                <a:rPr lang="en-US" altLang="ko-KR" sz="1600" b="1" dirty="0" smtClean="0">
                  <a:latin typeface="+mn-ea"/>
                  <a:ea typeface="+mn-ea"/>
                </a:rPr>
                <a:t>(TiN, Poly-Si/</a:t>
              </a:r>
              <a:r>
                <a:rPr lang="en-US" altLang="ko-KR" sz="1600" b="1" dirty="0" err="1" smtClean="0">
                  <a:latin typeface="+mn-ea"/>
                  <a:ea typeface="+mn-ea"/>
                </a:rPr>
                <a:t>SiGe</a:t>
              </a:r>
              <a:r>
                <a:rPr lang="en-US" altLang="ko-KR" sz="1600" b="1" dirty="0" smtClean="0">
                  <a:latin typeface="+mn-ea"/>
                  <a:ea typeface="+mn-ea"/>
                </a:rPr>
                <a:t>)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6823409" y="2860908"/>
              <a:ext cx="1001593" cy="186644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6701748" y="4364039"/>
              <a:ext cx="1404804" cy="742603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V="1">
              <a:off x="6952085" y="3924315"/>
              <a:ext cx="1062688" cy="871771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20" name="직사각형 23"/>
            <p:cNvSpPr>
              <a:spLocks noChangeArrowheads="1"/>
            </p:cNvSpPr>
            <p:nvPr/>
          </p:nvSpPr>
          <p:spPr bwMode="auto">
            <a:xfrm>
              <a:off x="6420648" y="5354629"/>
              <a:ext cx="396410" cy="481855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endParaRPr lang="ko-KR" altLang="en-US" sz="1100">
                <a:latin typeface="+mn-ea"/>
                <a:ea typeface="+mn-ea"/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6817058" y="5126009"/>
              <a:ext cx="1119567" cy="422956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7252764" y="6180358"/>
              <a:ext cx="853788" cy="76976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6989568" y="5831591"/>
              <a:ext cx="1040032" cy="4892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cxnSp>
          <p:nvCxnSpPr>
            <p:cNvPr id="24" name="직선 화살표 연결선 23"/>
            <p:cNvCxnSpPr/>
            <p:nvPr/>
          </p:nvCxnSpPr>
          <p:spPr>
            <a:xfrm>
              <a:off x="10046397" y="5685163"/>
              <a:ext cx="0" cy="643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863923" y="5850133"/>
              <a:ext cx="595035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</a:rPr>
                <a:t>지하</a:t>
              </a:r>
              <a:endParaRPr lang="ko-KR" altLang="en-US" sz="1600" b="1" dirty="0">
                <a:latin typeface="+mn-ea"/>
              </a:endParaRPr>
            </a:p>
          </p:txBody>
        </p:sp>
        <p:sp>
          <p:nvSpPr>
            <p:cNvPr id="26" name="Line 16"/>
            <p:cNvSpPr>
              <a:spLocks noChangeShapeType="1"/>
            </p:cNvSpPr>
            <p:nvPr/>
          </p:nvSpPr>
          <p:spPr bwMode="auto">
            <a:xfrm>
              <a:off x="6924235" y="3427490"/>
              <a:ext cx="1115349" cy="348772"/>
            </a:xfrm>
            <a:prstGeom prst="line">
              <a:avLst/>
            </a:prstGeom>
            <a:noFill/>
            <a:ln w="38100">
              <a:solidFill>
                <a:srgbClr val="FFC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27" name="TextBox 50"/>
            <p:cNvSpPr txBox="1">
              <a:spLocks noChangeArrowheads="1"/>
            </p:cNvSpPr>
            <p:nvPr/>
          </p:nvSpPr>
          <p:spPr bwMode="auto">
            <a:xfrm>
              <a:off x="8223800" y="5674104"/>
              <a:ext cx="142859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1pPr>
              <a:lvl2pPr marL="742950" indent="-28575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2pPr>
              <a:lvl3pPr marL="11430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3pPr>
              <a:lvl4pPr marL="16002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4pPr>
              <a:lvl5pPr marL="2057400" indent="-228600" latinLnBrk="1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HY강B" pitchFamily="18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+mn-ea"/>
                  <a:ea typeface="+mn-ea"/>
                </a:rPr>
                <a:t>절연막 </a:t>
              </a:r>
              <a:r>
                <a:rPr lang="en-US" altLang="ko-KR" sz="1600" b="1" dirty="0">
                  <a:latin typeface="+mn-ea"/>
                  <a:ea typeface="+mn-ea"/>
                </a:rPr>
                <a:t>(SiO</a:t>
              </a:r>
              <a:r>
                <a:rPr lang="en-US" altLang="ko-KR" sz="1600" b="1" baseline="-25000" dirty="0">
                  <a:latin typeface="+mn-ea"/>
                  <a:ea typeface="+mn-ea"/>
                </a:rPr>
                <a:t>2</a:t>
              </a:r>
              <a:r>
                <a:rPr lang="en-US" altLang="ko-KR" sz="1600" b="1" dirty="0" smtClean="0">
                  <a:latin typeface="+mn-ea"/>
                  <a:ea typeface="+mn-ea"/>
                </a:rPr>
                <a:t>)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grpSp>
          <p:nvGrpSpPr>
            <p:cNvPr id="28" name="그룹 27"/>
            <p:cNvGrpSpPr/>
            <p:nvPr/>
          </p:nvGrpSpPr>
          <p:grpSpPr>
            <a:xfrm>
              <a:off x="1365327" y="1152178"/>
              <a:ext cx="3097757" cy="5298351"/>
              <a:chOff x="416496" y="1124744"/>
              <a:chExt cx="3157538" cy="5328592"/>
            </a:xfrm>
          </p:grpSpPr>
          <p:grpSp>
            <p:nvGrpSpPr>
              <p:cNvPr id="29" name="그룹 7"/>
              <p:cNvGrpSpPr>
                <a:grpSpLocks/>
              </p:cNvGrpSpPr>
              <p:nvPr/>
            </p:nvGrpSpPr>
            <p:grpSpPr bwMode="auto">
              <a:xfrm>
                <a:off x="416496" y="1124744"/>
                <a:ext cx="3157538" cy="5328592"/>
                <a:chOff x="596900" y="1273175"/>
                <a:chExt cx="3157538" cy="3883025"/>
              </a:xfrm>
            </p:grpSpPr>
            <p:pic>
              <p:nvPicPr>
                <p:cNvPr id="31" name="Picture 2" descr="download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6900" y="1273175"/>
                  <a:ext cx="3157538" cy="3883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2945198" y="4707467"/>
                  <a:ext cx="715796" cy="2030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1pPr>
                  <a:lvl2pPr marL="742950" indent="-285750" latinLnBrk="1"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2pPr>
                  <a:lvl3pPr marL="1143000" indent="-228600" latinLnBrk="1"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3pPr>
                  <a:lvl4pPr marL="1600200" indent="-228600" latinLnBrk="1"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4pPr>
                  <a:lvl5pPr marL="2057400" indent="-228600" latinLnBrk="1"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HY강B" pitchFamily="18" charset="-127"/>
                    </a:defRPr>
                  </a:lvl9pPr>
                </a:lstStyle>
                <a:p>
                  <a:pPr algn="ctr" eaLnBrk="1" hangingPunct="1"/>
                  <a:r>
                    <a:rPr lang="en-US" altLang="ko-KR" b="1">
                      <a:solidFill>
                        <a:schemeClr val="bg1"/>
                      </a:solidFill>
                      <a:latin typeface="+mn-ea"/>
                      <a:ea typeface="+mn-ea"/>
                    </a:rPr>
                    <a:t>S. Jang</a:t>
                  </a:r>
                  <a:endParaRPr lang="ko-KR" altLang="en-US" b="1">
                    <a:solidFill>
                      <a:schemeClr val="bg1"/>
                    </a:solidFill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30" name="Text Box 3"/>
              <p:cNvSpPr txBox="1">
                <a:spLocks noChangeArrowheads="1"/>
              </p:cNvSpPr>
              <p:nvPr/>
            </p:nvSpPr>
            <p:spPr bwMode="auto">
              <a:xfrm>
                <a:off x="1938189" y="5915372"/>
                <a:ext cx="1536098" cy="430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 latinLnBrk="1"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1pPr>
                <a:lvl2pPr marL="742950" indent="-285750" latinLnBrk="1"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2pPr>
                <a:lvl3pPr marL="1143000" indent="-228600" latinLnBrk="1"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3pPr>
                <a:lvl4pPr marL="1600200" indent="-228600" latinLnBrk="1"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4pPr>
                <a:lvl5pPr marL="2057400" indent="-228600" latinLnBrk="1"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Arial" panose="020B0604020202020204" pitchFamily="34" charset="0"/>
                    <a:ea typeface="HY강B" pitchFamily="18" charset="-127"/>
                  </a:defRPr>
                </a:lvl9pPr>
              </a:lstStyle>
              <a:p>
                <a:pPr algn="ctr" eaLnBrk="1" hangingPunct="1"/>
                <a:r>
                  <a:rPr lang="ko-KR" altLang="en-US" sz="1050" dirty="0">
                    <a:latin typeface="+mn-ea"/>
                    <a:ea typeface="+mn-ea"/>
                  </a:rPr>
                  <a:t>스페인 </a:t>
                </a:r>
                <a:r>
                  <a:rPr lang="ko-KR" altLang="en-US" sz="1050" dirty="0" err="1" smtClean="0">
                    <a:latin typeface="+mn-ea"/>
                    <a:ea typeface="+mn-ea"/>
                  </a:rPr>
                  <a:t>바로셀로나</a:t>
                </a:r>
                <a:r>
                  <a:rPr lang="ko-KR" altLang="en-US" sz="1050" dirty="0" smtClean="0">
                    <a:latin typeface="+mn-ea"/>
                    <a:ea typeface="+mn-ea"/>
                  </a:rPr>
                  <a:t> </a:t>
                </a:r>
                <a:endParaRPr lang="ko-KR" altLang="en-US" sz="1050" dirty="0">
                  <a:latin typeface="+mn-ea"/>
                  <a:ea typeface="+mn-ea"/>
                </a:endParaRPr>
              </a:p>
              <a:p>
                <a:pPr algn="ctr" eaLnBrk="1" hangingPunct="1"/>
                <a:r>
                  <a:rPr lang="ko-KR" altLang="en-US" sz="1050" dirty="0">
                    <a:latin typeface="+mn-ea"/>
                    <a:ea typeface="+mn-ea"/>
                  </a:rPr>
                  <a:t>가우디 성가족 </a:t>
                </a:r>
                <a:r>
                  <a:rPr lang="ko-KR" altLang="en-US" sz="1050" dirty="0" smtClean="0">
                    <a:latin typeface="+mn-ea"/>
                    <a:ea typeface="+mn-ea"/>
                  </a:rPr>
                  <a:t>성당</a:t>
                </a:r>
                <a:endParaRPr lang="en-US" altLang="ko-KR" sz="1050" dirty="0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33" name="텍스트 개체 틀 3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latin typeface="+mn-ea"/>
                <a:ea typeface="+mn-ea"/>
              </a:rPr>
              <a:t>DRAM </a:t>
            </a:r>
            <a:r>
              <a:rPr lang="ko-KR" altLang="en-US" dirty="0">
                <a:latin typeface="+mn-ea"/>
                <a:ea typeface="+mn-ea"/>
              </a:rPr>
              <a:t>속 반도체</a:t>
            </a:r>
            <a:r>
              <a:rPr lang="en-US" altLang="ko-KR" dirty="0">
                <a:latin typeface="+mn-ea"/>
                <a:ea typeface="+mn-ea"/>
              </a:rPr>
              <a:t>/</a:t>
            </a:r>
            <a:r>
              <a:rPr lang="ko-KR" altLang="en-US" dirty="0">
                <a:latin typeface="+mn-ea"/>
                <a:ea typeface="+mn-ea"/>
              </a:rPr>
              <a:t>도체</a:t>
            </a:r>
            <a:r>
              <a:rPr lang="en-US" altLang="ko-KR" dirty="0">
                <a:latin typeface="+mn-ea"/>
                <a:ea typeface="+mn-ea"/>
              </a:rPr>
              <a:t>/</a:t>
            </a:r>
            <a:r>
              <a:rPr lang="ko-KR" altLang="en-US" dirty="0" smtClean="0">
                <a:latin typeface="+mn-ea"/>
                <a:ea typeface="+mn-ea"/>
              </a:rPr>
              <a:t>부도체</a:t>
            </a:r>
            <a:endParaRPr lang="ko-KR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996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68636" y="5904019"/>
            <a:ext cx="2983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2020 </a:t>
            </a:r>
            <a:r>
              <a:rPr lang="en-US" altLang="ko-KR" sz="1200" b="1" dirty="0" err="1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Semicon</a:t>
            </a:r>
            <a:r>
              <a:rPr lang="en-US" altLang="ko-KR" sz="1200" b="1" dirty="0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 Korea, SK hynix</a:t>
            </a:r>
            <a:r>
              <a:rPr lang="ko-KR" altLang="en-US" sz="1200" b="1" dirty="0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 </a:t>
            </a:r>
            <a:endParaRPr lang="en-US" altLang="ko-KR" sz="1200" b="1" dirty="0">
              <a:ln w="9525">
                <a:solidFill>
                  <a:schemeClr val="tx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 flipH="1" flipV="1">
            <a:off x="2598703" y="2504931"/>
            <a:ext cx="2497511" cy="163814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강조 화살표"/>
          <p:cNvCxnSpPr/>
          <p:nvPr/>
        </p:nvCxnSpPr>
        <p:spPr>
          <a:xfrm flipH="1" flipV="1">
            <a:off x="8078506" y="5445850"/>
            <a:ext cx="2169781" cy="253923"/>
          </a:xfrm>
          <a:prstGeom prst="straightConnector1">
            <a:avLst/>
          </a:prstGeom>
          <a:ln w="19050">
            <a:solidFill>
              <a:srgbClr val="FF4805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UV"/>
          <p:cNvSpPr txBox="1"/>
          <p:nvPr/>
        </p:nvSpPr>
        <p:spPr>
          <a:xfrm>
            <a:off x="7609274" y="5622614"/>
            <a:ext cx="5485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42">
              <a:defRPr/>
            </a:pPr>
            <a:r>
              <a:rPr lang="en-US" altLang="ko-KR" sz="10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(EUV)</a:t>
            </a:r>
          </a:p>
        </p:txBody>
      </p:sp>
      <p:cxnSp>
        <p:nvCxnSpPr>
          <p:cNvPr id="7" name="화살표"/>
          <p:cNvCxnSpPr/>
          <p:nvPr/>
        </p:nvCxnSpPr>
        <p:spPr>
          <a:xfrm flipH="1" flipV="1">
            <a:off x="7440526" y="5282705"/>
            <a:ext cx="245429" cy="6687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ow-k IMD"/>
          <p:cNvSpPr txBox="1"/>
          <p:nvPr/>
        </p:nvSpPr>
        <p:spPr>
          <a:xfrm>
            <a:off x="6735410" y="5399256"/>
            <a:ext cx="1003801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42">
              <a:defRPr/>
            </a:pPr>
            <a:r>
              <a:rPr lang="en-US" altLang="ko-KR" sz="10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(Low-k IMD)</a:t>
            </a:r>
          </a:p>
        </p:txBody>
      </p:sp>
      <p:cxnSp>
        <p:nvCxnSpPr>
          <p:cNvPr id="9" name="화살표"/>
          <p:cNvCxnSpPr/>
          <p:nvPr/>
        </p:nvCxnSpPr>
        <p:spPr>
          <a:xfrm flipH="1" flipV="1">
            <a:off x="6666889" y="5045426"/>
            <a:ext cx="365017" cy="12634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화살표"/>
          <p:cNvCxnSpPr/>
          <p:nvPr/>
        </p:nvCxnSpPr>
        <p:spPr>
          <a:xfrm flipH="1" flipV="1">
            <a:off x="5991853" y="4750258"/>
            <a:ext cx="297103" cy="16434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ual BG"/>
          <p:cNvSpPr txBox="1"/>
          <p:nvPr/>
        </p:nvSpPr>
        <p:spPr>
          <a:xfrm>
            <a:off x="5425844" y="4854999"/>
            <a:ext cx="851515" cy="42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42">
              <a:defRPr/>
            </a:pPr>
            <a:r>
              <a:rPr lang="en-US" altLang="ko-KR" sz="10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(Dual BG,</a:t>
            </a:r>
          </a:p>
          <a:p>
            <a:pPr algn="ctr" defTabSz="1219042">
              <a:defRPr/>
            </a:pPr>
            <a:r>
              <a:rPr lang="en-US" altLang="ko-KR" sz="10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Pillar Cap)</a:t>
            </a:r>
          </a:p>
        </p:txBody>
      </p:sp>
      <p:cxnSp>
        <p:nvCxnSpPr>
          <p:cNvPr id="12" name="화살표"/>
          <p:cNvCxnSpPr/>
          <p:nvPr/>
        </p:nvCxnSpPr>
        <p:spPr>
          <a:xfrm flipH="1" flipV="1">
            <a:off x="5080483" y="4131576"/>
            <a:ext cx="592523" cy="402025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50nm"/>
          <p:cNvSpPr txBox="1"/>
          <p:nvPr/>
        </p:nvSpPr>
        <p:spPr>
          <a:xfrm>
            <a:off x="1342678" y="2823814"/>
            <a:ext cx="107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42">
              <a:defRPr/>
            </a:pPr>
            <a:r>
              <a:rPr lang="en-US" altLang="ko-KR" sz="16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150nm</a:t>
            </a:r>
          </a:p>
          <a:p>
            <a:pPr defTabSz="1219042">
              <a:defRPr/>
            </a:pPr>
            <a:r>
              <a:rPr lang="en-US" altLang="ko-KR" sz="12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(Planar Cell)</a:t>
            </a:r>
            <a:endParaRPr lang="ko-KR" altLang="en-US" sz="1200" b="1" kern="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  <p:sp>
        <p:nvSpPr>
          <p:cNvPr id="15" name="Tech Node"/>
          <p:cNvSpPr txBox="1"/>
          <p:nvPr/>
        </p:nvSpPr>
        <p:spPr>
          <a:xfrm>
            <a:off x="8852711" y="4977143"/>
            <a:ext cx="204575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42">
              <a:defRPr/>
            </a:pPr>
            <a:r>
              <a:rPr lang="en-US" altLang="ko-KR" sz="18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Tech Node (nm)</a:t>
            </a:r>
            <a:endParaRPr lang="ko-KR" altLang="en-US" sz="1867" b="1" kern="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  <p:pic>
        <p:nvPicPr>
          <p:cNvPr id="16" name="그림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62860" y="1893146"/>
            <a:ext cx="1516125" cy="947579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7" name="그림 2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561" y="2562187"/>
            <a:ext cx="1185600" cy="71136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8" name="그림 3"/>
          <p:cNvPicPr preferRelativeResize="0">
            <a:picLocks noChangeAspect="1"/>
          </p:cNvPicPr>
          <p:nvPr/>
        </p:nvPicPr>
        <p:blipFill rotWithShape="1">
          <a:blip r:embed="rId4"/>
          <a:srcRect t="1086"/>
          <a:stretch/>
        </p:blipFill>
        <p:spPr>
          <a:xfrm>
            <a:off x="3475843" y="3208687"/>
            <a:ext cx="720000" cy="39565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9" name="그림 4"/>
          <p:cNvPicPr preferRelativeResize="0">
            <a:picLocks noChangeAspect="1"/>
          </p:cNvPicPr>
          <p:nvPr/>
        </p:nvPicPr>
        <p:blipFill rotWithShape="1">
          <a:blip r:embed="rId5"/>
          <a:srcRect l="4444" t="2937" r="6664" b="53006"/>
          <a:stretch/>
        </p:blipFill>
        <p:spPr>
          <a:xfrm>
            <a:off x="4278091" y="3623528"/>
            <a:ext cx="475200" cy="31680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20" name="그림 5"/>
          <p:cNvPicPr preferRelativeResize="0"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3404" y="4047258"/>
            <a:ext cx="393600" cy="23616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4130866" y="3900027"/>
            <a:ext cx="792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42">
              <a:defRPr/>
            </a:pPr>
            <a:r>
              <a:rPr lang="en-US" altLang="ko-KR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40nm</a:t>
            </a:r>
          </a:p>
          <a:p>
            <a:pPr defTabSz="1219042">
              <a:defRPr/>
            </a:pPr>
            <a:r>
              <a:rPr lang="en-US" altLang="ko-KR" sz="1067" b="1" kern="0" spc="-107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(Saddle Fin)</a:t>
            </a:r>
            <a:endParaRPr lang="ko-KR" altLang="en-US" sz="1067" b="1" kern="0" spc="-107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25264" y="3241543"/>
            <a:ext cx="117371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42">
              <a:defRPr/>
            </a:pPr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80nm</a:t>
            </a:r>
          </a:p>
          <a:p>
            <a:pPr defTabSz="1219042">
              <a:defRPr/>
            </a:pPr>
            <a:r>
              <a:rPr lang="en-US" altLang="ko-KR" sz="12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(Recess Gate)</a:t>
            </a:r>
            <a:endParaRPr lang="ko-KR" altLang="en-US" sz="1200" b="1" kern="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30347" y="3571291"/>
            <a:ext cx="958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42">
              <a:defRPr/>
            </a:pPr>
            <a:r>
              <a:rPr lang="en-US" altLang="ko-KR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60nm</a:t>
            </a:r>
          </a:p>
          <a:p>
            <a:pPr defTabSz="1219042">
              <a:defRPr/>
            </a:pPr>
            <a:r>
              <a:rPr lang="en-US" altLang="ko-KR" sz="1067" b="1" kern="0" spc="-107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(Sphere RCAT)</a:t>
            </a:r>
            <a:endParaRPr lang="ko-KR" altLang="en-US" sz="1067" b="1" kern="0" spc="-107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05130" y="4264724"/>
            <a:ext cx="986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42">
              <a:defRPr/>
            </a:pPr>
            <a:r>
              <a:rPr lang="en-US" altLang="ko-KR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30nm</a:t>
            </a:r>
          </a:p>
          <a:p>
            <a:pPr defTabSz="1219042">
              <a:defRPr/>
            </a:pPr>
            <a:r>
              <a:rPr lang="en-US" altLang="ko-KR" sz="10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(Buried </a:t>
            </a:r>
            <a:r>
              <a:rPr lang="en-US" altLang="ko-KR" sz="1067" b="1" kern="0" spc="-107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Gate)</a:t>
            </a:r>
          </a:p>
        </p:txBody>
      </p:sp>
      <p:sp>
        <p:nvSpPr>
          <p:cNvPr id="25" name="타원 24"/>
          <p:cNvSpPr/>
          <p:nvPr/>
        </p:nvSpPr>
        <p:spPr>
          <a:xfrm>
            <a:off x="5634991" y="4449232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1x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6274808" y="4779060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1y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7028025" y="5024159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1z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28" name="Freeform 20"/>
          <p:cNvSpPr>
            <a:spLocks/>
          </p:cNvSpPr>
          <p:nvPr/>
        </p:nvSpPr>
        <p:spPr bwMode="auto">
          <a:xfrm>
            <a:off x="7167489" y="4854999"/>
            <a:ext cx="365897" cy="299944"/>
          </a:xfrm>
          <a:custGeom>
            <a:avLst/>
            <a:gdLst>
              <a:gd name="T0" fmla="*/ 182 w 524"/>
              <a:gd name="T1" fmla="*/ 208 h 427"/>
              <a:gd name="T2" fmla="*/ 0 w 524"/>
              <a:gd name="T3" fmla="*/ 132 h 427"/>
              <a:gd name="T4" fmla="*/ 182 w 524"/>
              <a:gd name="T5" fmla="*/ 427 h 427"/>
              <a:gd name="T6" fmla="*/ 524 w 524"/>
              <a:gd name="T7" fmla="*/ 0 h 427"/>
              <a:gd name="T8" fmla="*/ 182 w 524"/>
              <a:gd name="T9" fmla="*/ 208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427">
                <a:moveTo>
                  <a:pt x="182" y="208"/>
                </a:moveTo>
                <a:cubicBezTo>
                  <a:pt x="182" y="208"/>
                  <a:pt x="109" y="132"/>
                  <a:pt x="0" y="132"/>
                </a:cubicBezTo>
                <a:cubicBezTo>
                  <a:pt x="0" y="132"/>
                  <a:pt x="142" y="258"/>
                  <a:pt x="182" y="427"/>
                </a:cubicBezTo>
                <a:cubicBezTo>
                  <a:pt x="182" y="427"/>
                  <a:pt x="296" y="190"/>
                  <a:pt x="524" y="0"/>
                </a:cubicBezTo>
                <a:cubicBezTo>
                  <a:pt x="524" y="0"/>
                  <a:pt x="324" y="48"/>
                  <a:pt x="182" y="208"/>
                </a:cubicBezTo>
                <a:close/>
              </a:path>
            </a:pathLst>
          </a:custGeom>
          <a:solidFill>
            <a:srgbClr val="C21B0E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b="1">
              <a:latin typeface="+mn-ea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7677956" y="5218423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1a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8223731" y="5282428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1b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8769505" y="5346434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1c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9315279" y="5410440"/>
            <a:ext cx="424347" cy="4243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042"/>
            <a:r>
              <a:rPr lang="en-US" altLang="ko-KR" sz="1467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rPr>
              <a:t>1d</a:t>
            </a:r>
            <a:endParaRPr lang="ko-KR" altLang="en-US" sz="1467" b="1" kern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ahoma" panose="020B0604030504040204" pitchFamily="34" charset="0"/>
            </a:endParaRP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latin typeface="+mn-ea"/>
                <a:ea typeface="+mn-ea"/>
              </a:rPr>
              <a:t>DRAM Technology Scaling</a:t>
            </a:r>
          </a:p>
        </p:txBody>
      </p:sp>
    </p:spTree>
    <p:extLst>
      <p:ext uri="{BB962C8B-B14F-4D97-AF65-F5344CB8AC3E}">
        <p14:creationId xmlns:p14="http://schemas.microsoft.com/office/powerpoint/2010/main" val="309145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1026327" y="2001522"/>
            <a:ext cx="10109987" cy="3588396"/>
            <a:chOff x="1038598" y="2001521"/>
            <a:chExt cx="10472682" cy="3835847"/>
          </a:xfrm>
        </p:grpSpPr>
        <p:sp>
          <p:nvSpPr>
            <p:cNvPr id="5" name="자유형 4"/>
            <p:cNvSpPr/>
            <p:nvPr/>
          </p:nvSpPr>
          <p:spPr>
            <a:xfrm rot="20022976">
              <a:off x="2116742" y="4250198"/>
              <a:ext cx="7759077" cy="353605"/>
            </a:xfrm>
            <a:custGeom>
              <a:avLst/>
              <a:gdLst>
                <a:gd name="connsiteX0" fmla="*/ 0 w 1368152"/>
                <a:gd name="connsiteY0" fmla="*/ 72008 h 288032"/>
                <a:gd name="connsiteX1" fmla="*/ 1224136 w 1368152"/>
                <a:gd name="connsiteY1" fmla="*/ 72008 h 288032"/>
                <a:gd name="connsiteX2" fmla="*/ 1224136 w 1368152"/>
                <a:gd name="connsiteY2" fmla="*/ 0 h 288032"/>
                <a:gd name="connsiteX3" fmla="*/ 1368152 w 1368152"/>
                <a:gd name="connsiteY3" fmla="*/ 144016 h 288032"/>
                <a:gd name="connsiteX4" fmla="*/ 1224136 w 1368152"/>
                <a:gd name="connsiteY4" fmla="*/ 288032 h 288032"/>
                <a:gd name="connsiteX5" fmla="*/ 1224136 w 1368152"/>
                <a:gd name="connsiteY5" fmla="*/ 216024 h 288032"/>
                <a:gd name="connsiteX6" fmla="*/ 0 w 1368152"/>
                <a:gd name="connsiteY6" fmla="*/ 216024 h 288032"/>
                <a:gd name="connsiteX7" fmla="*/ 0 w 1368152"/>
                <a:gd name="connsiteY7" fmla="*/ 72008 h 288032"/>
                <a:gd name="connsiteX0" fmla="*/ 0 w 1368152"/>
                <a:gd name="connsiteY0" fmla="*/ 144016 h 288032"/>
                <a:gd name="connsiteX1" fmla="*/ 1224136 w 1368152"/>
                <a:gd name="connsiteY1" fmla="*/ 72008 h 288032"/>
                <a:gd name="connsiteX2" fmla="*/ 1224136 w 1368152"/>
                <a:gd name="connsiteY2" fmla="*/ 0 h 288032"/>
                <a:gd name="connsiteX3" fmla="*/ 1368152 w 1368152"/>
                <a:gd name="connsiteY3" fmla="*/ 144016 h 288032"/>
                <a:gd name="connsiteX4" fmla="*/ 1224136 w 1368152"/>
                <a:gd name="connsiteY4" fmla="*/ 288032 h 288032"/>
                <a:gd name="connsiteX5" fmla="*/ 1224136 w 1368152"/>
                <a:gd name="connsiteY5" fmla="*/ 216024 h 288032"/>
                <a:gd name="connsiteX6" fmla="*/ 0 w 1368152"/>
                <a:gd name="connsiteY6" fmla="*/ 216024 h 288032"/>
                <a:gd name="connsiteX7" fmla="*/ 0 w 1368152"/>
                <a:gd name="connsiteY7" fmla="*/ 144016 h 288032"/>
                <a:gd name="connsiteX0" fmla="*/ 0 w 1368152"/>
                <a:gd name="connsiteY0" fmla="*/ 144016 h 288032"/>
                <a:gd name="connsiteX1" fmla="*/ 1224136 w 1368152"/>
                <a:gd name="connsiteY1" fmla="*/ 72008 h 288032"/>
                <a:gd name="connsiteX2" fmla="*/ 1224136 w 1368152"/>
                <a:gd name="connsiteY2" fmla="*/ 0 h 288032"/>
                <a:gd name="connsiteX3" fmla="*/ 1368152 w 1368152"/>
                <a:gd name="connsiteY3" fmla="*/ 144016 h 288032"/>
                <a:gd name="connsiteX4" fmla="*/ 1224136 w 1368152"/>
                <a:gd name="connsiteY4" fmla="*/ 288032 h 288032"/>
                <a:gd name="connsiteX5" fmla="*/ 1224136 w 1368152"/>
                <a:gd name="connsiteY5" fmla="*/ 216024 h 288032"/>
                <a:gd name="connsiteX6" fmla="*/ 0 w 1368152"/>
                <a:gd name="connsiteY6" fmla="*/ 144016 h 288032"/>
                <a:gd name="connsiteX7" fmla="*/ 0 w 1368152"/>
                <a:gd name="connsiteY7" fmla="*/ 144016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8152" h="288032">
                  <a:moveTo>
                    <a:pt x="0" y="144016"/>
                  </a:moveTo>
                  <a:lnTo>
                    <a:pt x="1224136" y="72008"/>
                  </a:lnTo>
                  <a:lnTo>
                    <a:pt x="1224136" y="0"/>
                  </a:lnTo>
                  <a:lnTo>
                    <a:pt x="1368152" y="144016"/>
                  </a:lnTo>
                  <a:lnTo>
                    <a:pt x="1224136" y="288032"/>
                  </a:lnTo>
                  <a:lnTo>
                    <a:pt x="1224136" y="216024"/>
                  </a:lnTo>
                  <a:lnTo>
                    <a:pt x="0" y="144016"/>
                  </a:lnTo>
                  <a:lnTo>
                    <a:pt x="0" y="144016"/>
                  </a:lnTo>
                  <a:close/>
                </a:path>
              </a:pathLst>
            </a:custGeom>
            <a:gradFill>
              <a:gsLst>
                <a:gs pos="0">
                  <a:srgbClr val="9199CB">
                    <a:alpha val="64000"/>
                  </a:srgbClr>
                </a:gs>
                <a:gs pos="100000">
                  <a:srgbClr val="9199CB">
                    <a:alpha val="0"/>
                  </a:srgbClr>
                </a:gs>
                <a:gs pos="47000">
                  <a:srgbClr val="9199CB">
                    <a:alpha val="6700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ko-KR" altLang="en-US" sz="1867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38598" y="2243621"/>
              <a:ext cx="1555577" cy="631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600">
                  <a:ln w="9525"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Chakra Petch Medium" panose="00000600000000000000" pitchFamily="2" charset="-34"/>
                  <a:ea typeface="KoPub돋움체 Medium" panose="02020603020101020101" pitchFamily="18" charset="-127"/>
                  <a:cs typeface="Chakra Petch Medium" panose="00000600000000000000" pitchFamily="2" charset="-34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en-US" altLang="ko-KR" sz="1800" b="1" dirty="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NAND Cell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800" b="1" dirty="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Transistor  </a:t>
              </a:r>
              <a:endParaRPr lang="ko-KR" altLang="en-US" sz="1800" b="1" dirty="0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7527793" y="4079875"/>
              <a:ext cx="345132" cy="140404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/>
            <p:nvPr/>
          </p:nvCxnSpPr>
          <p:spPr>
            <a:xfrm flipH="1">
              <a:off x="8218490" y="3683000"/>
              <a:ext cx="471485" cy="21628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8870901" y="3293719"/>
              <a:ext cx="472713" cy="261184"/>
            </a:xfrm>
            <a:prstGeom prst="straightConnector1">
              <a:avLst/>
            </a:prstGeom>
            <a:ln w="19050">
              <a:solidFill>
                <a:srgbClr val="FF4805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 flipH="1">
              <a:off x="9632845" y="2001521"/>
              <a:ext cx="1878435" cy="1153039"/>
            </a:xfrm>
            <a:prstGeom prst="straightConnector1">
              <a:avLst/>
            </a:prstGeom>
            <a:ln w="19050">
              <a:solidFill>
                <a:srgbClr val="FF4805"/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 flipH="1">
              <a:off x="6815041" y="4362451"/>
              <a:ext cx="369985" cy="11806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>
              <a:off x="6099068" y="4584701"/>
              <a:ext cx="406507" cy="109121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 flipH="1">
              <a:off x="5362383" y="4806951"/>
              <a:ext cx="409768" cy="117203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5"/>
            <p:cNvPicPr>
              <a:picLocks noChangeAspect="1" noChangeArrowheads="1"/>
            </p:cNvPicPr>
            <p:nvPr/>
          </p:nvPicPr>
          <p:blipFill rotWithShape="1">
            <a:blip r:embed="rId2" cstate="screen"/>
            <a:srcRect l="20329" t="6397" r="18625" b="21096"/>
            <a:stretch/>
          </p:blipFill>
          <p:spPr bwMode="auto">
            <a:xfrm>
              <a:off x="2470452" y="2151199"/>
              <a:ext cx="836775" cy="1369271"/>
            </a:xfrm>
            <a:prstGeom prst="rect">
              <a:avLst/>
            </a:prstGeom>
            <a:noFill/>
            <a:ln w="9525">
              <a:solidFill>
                <a:srgbClr val="515A81"/>
              </a:solidFill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3305361" y="2966037"/>
              <a:ext cx="1615075" cy="572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40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Chakra Petch Medium" panose="00000600000000000000" pitchFamily="2" charset="-34"/>
                  <a:ea typeface="KoPub돋움체 Medium" panose="02020603020101020101" pitchFamily="18" charset="-127"/>
                  <a:cs typeface="Chakra Petch Medium" panose="00000600000000000000" pitchFamily="2" charset="-34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2D Floating Gate</a:t>
              </a:r>
              <a:endParaRPr lang="ko-KR" altLang="en-US" sz="1600" b="1" dirty="0">
                <a:solidFill>
                  <a:schemeClr val="tx1"/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 flipH="1">
              <a:off x="4411599" y="5076825"/>
              <a:ext cx="623952" cy="421184"/>
            </a:xfrm>
            <a:prstGeom prst="line">
              <a:avLst/>
            </a:prstGeom>
            <a:ln w="19050">
              <a:solidFill>
                <a:srgbClr val="EF762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3"/>
            <a:srcRect b="9987"/>
            <a:stretch/>
          </p:blipFill>
          <p:spPr>
            <a:xfrm>
              <a:off x="9351897" y="3563223"/>
              <a:ext cx="492815" cy="2121811"/>
            </a:xfrm>
            <a:prstGeom prst="rect">
              <a:avLst/>
            </a:prstGeom>
            <a:noFill/>
            <a:ln w="9525">
              <a:solidFill>
                <a:srgbClr val="515A81"/>
              </a:solidFill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9844711" y="5190306"/>
              <a:ext cx="1626787" cy="572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400">
                  <a:ln w="9525"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Chakra Petch Medium" panose="00000600000000000000" pitchFamily="2" charset="-34"/>
                  <a:ea typeface="KoPub돋움체 Medium" panose="02020603020101020101" pitchFamily="18" charset="-127"/>
                  <a:cs typeface="Chakra Petch Medium" panose="00000600000000000000" pitchFamily="2" charset="-34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176-Layer,</a:t>
              </a:r>
              <a:br>
                <a:rPr lang="en-US" altLang="ko-KR" sz="16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</a:b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3D 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NAND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455019" y="2797967"/>
              <a:ext cx="730957" cy="414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R="0" lvl="0" indent="0" defTabSz="91440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kumimoji="0" sz="1200" b="0" i="0" u="none" strike="noStrike" kern="0" cap="none" spc="0" normalizeH="0" baseline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hakra Petch Medium" panose="00000600000000000000" pitchFamily="2" charset="-34"/>
                  <a:ea typeface="맑은 고딕" panose="020B0503020000020004" pitchFamily="50" charset="-127"/>
                  <a:cs typeface="Chakra Petch Medium" panose="00000600000000000000" pitchFamily="2" charset="-34"/>
                </a:defRPr>
              </a:lvl1pPr>
            </a:lstStyle>
            <a:p>
              <a:r>
                <a:rPr lang="en-US" altLang="ko-KR" sz="16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Layer</a:t>
              </a:r>
              <a:endParaRPr lang="ko-KR" altLang="en-US" sz="1600" b="1" dirty="0">
                <a:solidFill>
                  <a:schemeClr val="tx1"/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8463" y="2008962"/>
              <a:ext cx="7813034" cy="3948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182563" marR="0" lvl="0" indent="-182563" defTabSz="91440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kumimoji="0" sz="1200" b="0" i="0" u="none" strike="noStrike" kern="0" cap="none" spc="0" normalizeH="0" baseline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hakra Petch Medium" panose="00000600000000000000" pitchFamily="2" charset="-34"/>
                  <a:ea typeface="맑은 고딕" panose="020B0503020000020004" pitchFamily="50" charset="-127"/>
                  <a:cs typeface="Chakra Petch Medium" panose="00000600000000000000" pitchFamily="2" charset="-34"/>
                </a:defRPr>
              </a:lvl1pPr>
            </a:lstStyle>
            <a:p>
              <a:pPr marL="0" indent="0">
                <a:buNone/>
              </a:pP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8Gb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 16Gb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32Gb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64Gb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128Gb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256Gb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 512Gb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 1Tb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→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2Tb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 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…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  <a:ea typeface="+mn-ea"/>
                  <a:cs typeface="Tahoma" panose="020B0604030504040204" pitchFamily="34" charset="0"/>
                </a:rPr>
                <a:t>  </a:t>
              </a:r>
            </a:p>
          </p:txBody>
        </p:sp>
        <p:cxnSp>
          <p:nvCxnSpPr>
            <p:cNvPr id="25" name="직선 연결선 24"/>
            <p:cNvCxnSpPr>
              <a:stCxn id="34" idx="1"/>
            </p:cNvCxnSpPr>
            <p:nvPr/>
          </p:nvCxnSpPr>
          <p:spPr>
            <a:xfrm flipH="1" flipV="1">
              <a:off x="2698122" y="4250573"/>
              <a:ext cx="298077" cy="362609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>
              <a:stCxn id="35" idx="1"/>
            </p:cNvCxnSpPr>
            <p:nvPr/>
          </p:nvCxnSpPr>
          <p:spPr>
            <a:xfrm flipH="1" flipV="1">
              <a:off x="3197527" y="4807906"/>
              <a:ext cx="311215" cy="29560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 flipV="1">
              <a:off x="3725098" y="5282487"/>
              <a:ext cx="319853" cy="29281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타원 32"/>
            <p:cNvSpPr/>
            <p:nvPr/>
          </p:nvSpPr>
          <p:spPr>
            <a:xfrm>
              <a:off x="2470452" y="3960048"/>
              <a:ext cx="424347" cy="424347"/>
            </a:xfrm>
            <a:prstGeom prst="ellipse">
              <a:avLst/>
            </a:prstGeom>
            <a:solidFill>
              <a:srgbClr val="3C6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333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</a:rPr>
                <a:t>26</a:t>
              </a:r>
              <a:endParaRPr lang="ko-KR" altLang="en-US" sz="1333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2934055" y="4551037"/>
              <a:ext cx="424347" cy="424347"/>
            </a:xfrm>
            <a:prstGeom prst="ellipse">
              <a:avLst/>
            </a:prstGeom>
            <a:solidFill>
              <a:srgbClr val="3C6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333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</a:rPr>
                <a:t>20</a:t>
              </a:r>
              <a:endParaRPr lang="ko-KR" altLang="en-US" sz="1333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3446597" y="5041367"/>
              <a:ext cx="424347" cy="424347"/>
            </a:xfrm>
            <a:prstGeom prst="ellipse">
              <a:avLst/>
            </a:prstGeom>
            <a:solidFill>
              <a:srgbClr val="3C6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333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</a:rPr>
                <a:t>1x</a:t>
              </a:r>
              <a:endParaRPr lang="ko-KR" altLang="en-US" sz="1333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4038119" y="5413021"/>
              <a:ext cx="424347" cy="424347"/>
            </a:xfrm>
            <a:prstGeom prst="ellipse">
              <a:avLst/>
            </a:prstGeom>
            <a:solidFill>
              <a:srgbClr val="3C6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333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</a:rPr>
                <a:t>1y</a:t>
              </a:r>
              <a:endParaRPr lang="ko-KR" altLang="en-US" sz="1333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5036707" y="4807904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333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24</a:t>
              </a:r>
              <a:endParaRPr lang="ko-KR" altLang="en-US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5773968" y="4575391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333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36</a:t>
              </a:r>
              <a:endParaRPr lang="ko-KR" altLang="en-US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6505552" y="4318971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333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48</a:t>
              </a:r>
              <a:endParaRPr lang="ko-KR" altLang="en-US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7182507" y="4073392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333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72</a:t>
              </a:r>
              <a:endParaRPr lang="ko-KR" altLang="en-US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>
              <a:off x="7868316" y="3795932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333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96</a:t>
              </a:r>
              <a:endParaRPr lang="ko-KR" altLang="en-US" sz="1333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>
              <a:off x="8675383" y="3365945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200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128</a:t>
              </a:r>
              <a:endParaRPr lang="ko-KR" altLang="en-US" sz="12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4" name="타원 43"/>
            <p:cNvSpPr/>
            <p:nvPr/>
          </p:nvSpPr>
          <p:spPr>
            <a:xfrm>
              <a:off x="9326957" y="2983229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200" b="1" kern="0" spc="-1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176</a:t>
              </a:r>
              <a:endParaRPr lang="ko-KR" altLang="en-US" sz="1200" b="1" kern="0" spc="-1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5" name="타원 44"/>
            <p:cNvSpPr/>
            <p:nvPr/>
          </p:nvSpPr>
          <p:spPr>
            <a:xfrm>
              <a:off x="9853735" y="2665969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200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2xx</a:t>
              </a:r>
              <a:endParaRPr lang="ko-KR" altLang="en-US" sz="12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6" name="타원 45"/>
            <p:cNvSpPr/>
            <p:nvPr/>
          </p:nvSpPr>
          <p:spPr>
            <a:xfrm>
              <a:off x="10380512" y="2348708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200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3xx</a:t>
              </a:r>
              <a:endParaRPr lang="ko-KR" altLang="en-US" sz="12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10907289" y="2031447"/>
              <a:ext cx="424347" cy="424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219042"/>
              <a:r>
                <a:rPr lang="en-US" altLang="ko-KR" sz="1200" b="1" kern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ahoma" panose="020B0604030504040204" pitchFamily="34" charset="0"/>
                </a:rPr>
                <a:t>4xx</a:t>
              </a:r>
              <a:endParaRPr lang="ko-KR" altLang="en-US" sz="120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cxnSp>
          <p:nvCxnSpPr>
            <p:cNvPr id="49" name="직선 연결선 48"/>
            <p:cNvCxnSpPr/>
            <p:nvPr/>
          </p:nvCxnSpPr>
          <p:spPr>
            <a:xfrm flipV="1">
              <a:off x="4619115" y="2550552"/>
              <a:ext cx="0" cy="27319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latin typeface="+mn-ea"/>
                <a:ea typeface="+mn-ea"/>
              </a:rPr>
              <a:t>NAND Technology </a:t>
            </a:r>
            <a:r>
              <a:rPr lang="en-US" altLang="ko-KR" dirty="0" smtClean="0">
                <a:latin typeface="+mn-ea"/>
                <a:ea typeface="+mn-ea"/>
              </a:rPr>
              <a:t>Trend</a:t>
            </a:r>
            <a:endParaRPr lang="en-US" altLang="ko-KR" dirty="0">
              <a:latin typeface="+mn-ea"/>
              <a:ea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702943" y="6140420"/>
            <a:ext cx="2983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2020 </a:t>
            </a:r>
            <a:r>
              <a:rPr lang="en-US" altLang="ko-KR" sz="1200" b="1" dirty="0" err="1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Semicon</a:t>
            </a:r>
            <a:r>
              <a:rPr lang="en-US" altLang="ko-KR" sz="1200" b="1" dirty="0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 Korea, SK hynix</a:t>
            </a:r>
            <a:r>
              <a:rPr lang="ko-KR" altLang="en-US" sz="1200" b="1" dirty="0" smtClean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Tahoma" panose="020B0604030504040204" pitchFamily="34" charset="0"/>
              </a:rPr>
              <a:t> </a:t>
            </a:r>
            <a:endParaRPr lang="en-US" altLang="ko-KR" sz="1200" b="1" dirty="0">
              <a:ln w="9525">
                <a:solidFill>
                  <a:schemeClr val="tx1">
                    <a:alpha val="0"/>
                  </a:schemeClr>
                </a:solidFill>
              </a:ln>
              <a:latin typeface="+mn-ea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5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540891-03DD-433E-B504-DDA014C57F91}"/>
              </a:ext>
            </a:extLst>
          </p:cNvPr>
          <p:cNvSpPr txBox="1"/>
          <p:nvPr/>
        </p:nvSpPr>
        <p:spPr>
          <a:xfrm>
            <a:off x="646735" y="4166031"/>
            <a:ext cx="58089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b="1" dirty="0" smtClean="0">
                <a:gradFill>
                  <a:gsLst>
                    <a:gs pos="0">
                      <a:srgbClr val="29BCF0"/>
                    </a:gs>
                    <a:gs pos="100000">
                      <a:srgbClr val="255B9E"/>
                    </a:gs>
                  </a:gsLst>
                  <a:lin ang="5400000" scaled="0"/>
                </a:gradFill>
                <a:latin typeface="+mn-ea"/>
              </a:rPr>
              <a:t>Thank You</a:t>
            </a:r>
            <a:endParaRPr lang="ko-KR" altLang="en-US" sz="8800" b="1" dirty="0">
              <a:gradFill>
                <a:gsLst>
                  <a:gs pos="0">
                    <a:srgbClr val="29BCF0"/>
                  </a:gs>
                  <a:gs pos="100000">
                    <a:srgbClr val="255B9E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86B8C1-A691-414D-83A4-0C7EC54F8C42}"/>
              </a:ext>
            </a:extLst>
          </p:cNvPr>
          <p:cNvSpPr txBox="1"/>
          <p:nvPr/>
        </p:nvSpPr>
        <p:spPr>
          <a:xfrm>
            <a:off x="1631422" y="5551143"/>
            <a:ext cx="2646878" cy="715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49" dirty="0" smtClean="0">
                <a:solidFill>
                  <a:srgbClr val="333333"/>
                </a:solidFill>
                <a:latin typeface="HG꼬딕씨 60g" panose="02020603020101020101" pitchFamily="18" charset="-127"/>
                <a:ea typeface="HG꼬딕씨 60g" panose="02020603020101020101" pitchFamily="18" charset="-127"/>
              </a:rPr>
              <a:t>장세억 교수</a:t>
            </a:r>
            <a:endParaRPr lang="ko-KR" altLang="en-US" sz="4049" dirty="0">
              <a:solidFill>
                <a:srgbClr val="333333"/>
              </a:solidFill>
              <a:latin typeface="HG꼬딕씨 60g" panose="02020603020101020101" pitchFamily="18" charset="-127"/>
              <a:ea typeface="HG꼬딕씨 60g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4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14188</TotalTime>
  <Words>301</Words>
  <Application>Microsoft Office PowerPoint</Application>
  <PresentationFormat>와이드스크린</PresentationFormat>
  <Paragraphs>106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9" baseType="lpstr">
      <vt:lpstr>HG꼬딕씨 60g</vt:lpstr>
      <vt:lpstr>에스코어 드림 7 ExtraBold</vt:lpstr>
      <vt:lpstr>맑은 고딕</vt:lpstr>
      <vt:lpstr>Calibri</vt:lpstr>
      <vt:lpstr>에스코어 드림 9 Black</vt:lpstr>
      <vt:lpstr>Tahoma</vt:lpstr>
      <vt:lpstr>Wingdings 2</vt:lpstr>
      <vt:lpstr>Arial</vt:lpstr>
      <vt:lpstr>Calibri Light</vt:lpstr>
      <vt:lpstr>나눔스퀘어_ac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yi ryeong</dc:creator>
  <cp:lastModifiedBy>박혜성(PARK HYE SEONG) Competency Development</cp:lastModifiedBy>
  <cp:revision>192</cp:revision>
  <dcterms:created xsi:type="dcterms:W3CDTF">2021-04-23T21:14:13Z</dcterms:created>
  <dcterms:modified xsi:type="dcterms:W3CDTF">2022-11-16T04:45:37Z</dcterms:modified>
</cp:coreProperties>
</file>